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17" r:id="rId2"/>
    <p:sldId id="257" r:id="rId3"/>
    <p:sldId id="258" r:id="rId4"/>
    <p:sldId id="319" r:id="rId5"/>
    <p:sldId id="371" r:id="rId6"/>
    <p:sldId id="372" r:id="rId7"/>
    <p:sldId id="373" r:id="rId8"/>
    <p:sldId id="318" r:id="rId9"/>
    <p:sldId id="325" r:id="rId10"/>
    <p:sldId id="374" r:id="rId11"/>
    <p:sldId id="375" r:id="rId12"/>
    <p:sldId id="376" r:id="rId13"/>
    <p:sldId id="378" r:id="rId14"/>
    <p:sldId id="324" r:id="rId15"/>
    <p:sldId id="311" r:id="rId16"/>
    <p:sldId id="366" r:id="rId17"/>
    <p:sldId id="377" r:id="rId18"/>
    <p:sldId id="379" r:id="rId19"/>
    <p:sldId id="380" r:id="rId20"/>
    <p:sldId id="381" r:id="rId21"/>
    <p:sldId id="382" r:id="rId22"/>
    <p:sldId id="383" r:id="rId23"/>
    <p:sldId id="384" r:id="rId24"/>
    <p:sldId id="389" r:id="rId25"/>
    <p:sldId id="385" r:id="rId26"/>
    <p:sldId id="386" r:id="rId27"/>
    <p:sldId id="387" r:id="rId28"/>
    <p:sldId id="281" r:id="rId29"/>
    <p:sldId id="388" r:id="rId30"/>
    <p:sldId id="390" r:id="rId31"/>
    <p:sldId id="391" r:id="rId32"/>
    <p:sldId id="392" r:id="rId33"/>
    <p:sldId id="272" r:id="rId34"/>
    <p:sldId id="273" r:id="rId35"/>
    <p:sldId id="261" r:id="rId36"/>
    <p:sldId id="266" r:id="rId37"/>
    <p:sldId id="393" r:id="rId38"/>
    <p:sldId id="394" r:id="rId39"/>
    <p:sldId id="395" r:id="rId40"/>
    <p:sldId id="396" r:id="rId41"/>
    <p:sldId id="397" r:id="rId42"/>
  </p:sldIdLst>
  <p:sldSz cx="9144000" cy="5143500" type="screen16x9"/>
  <p:notesSz cx="9144000" cy="6858000"/>
  <p:defaultTextStyle>
    <a:defPPr>
      <a:defRPr lang="zh-CN"/>
    </a:defPPr>
    <a:lvl1pPr marL="0" algn="l" defTabSz="913815" rtl="0" eaLnBrk="1" latinLnBrk="0" hangingPunct="1">
      <a:defRPr sz="1800" kern="1200">
        <a:solidFill>
          <a:schemeClr val="tx1"/>
        </a:solidFill>
        <a:latin typeface="+mn-lt"/>
        <a:ea typeface="+mn-ea"/>
        <a:cs typeface="+mn-cs"/>
      </a:defRPr>
    </a:lvl1pPr>
    <a:lvl2pPr marL="456890" algn="l" defTabSz="913815" rtl="0" eaLnBrk="1" latinLnBrk="0" hangingPunct="1">
      <a:defRPr sz="1800" kern="1200">
        <a:solidFill>
          <a:schemeClr val="tx1"/>
        </a:solidFill>
        <a:latin typeface="+mn-lt"/>
        <a:ea typeface="+mn-ea"/>
        <a:cs typeface="+mn-cs"/>
      </a:defRPr>
    </a:lvl2pPr>
    <a:lvl3pPr marL="913815" algn="l" defTabSz="913815" rtl="0" eaLnBrk="1" latinLnBrk="0" hangingPunct="1">
      <a:defRPr sz="1800" kern="1200">
        <a:solidFill>
          <a:schemeClr val="tx1"/>
        </a:solidFill>
        <a:latin typeface="+mn-lt"/>
        <a:ea typeface="+mn-ea"/>
        <a:cs typeface="+mn-cs"/>
      </a:defRPr>
    </a:lvl3pPr>
    <a:lvl4pPr marL="1370716" algn="l" defTabSz="913815" rtl="0" eaLnBrk="1" latinLnBrk="0" hangingPunct="1">
      <a:defRPr sz="1800" kern="1200">
        <a:solidFill>
          <a:schemeClr val="tx1"/>
        </a:solidFill>
        <a:latin typeface="+mn-lt"/>
        <a:ea typeface="+mn-ea"/>
        <a:cs typeface="+mn-cs"/>
      </a:defRPr>
    </a:lvl4pPr>
    <a:lvl5pPr marL="1827629" algn="l" defTabSz="913815" rtl="0" eaLnBrk="1" latinLnBrk="0" hangingPunct="1">
      <a:defRPr sz="1800" kern="1200">
        <a:solidFill>
          <a:schemeClr val="tx1"/>
        </a:solidFill>
        <a:latin typeface="+mn-lt"/>
        <a:ea typeface="+mn-ea"/>
        <a:cs typeface="+mn-cs"/>
      </a:defRPr>
    </a:lvl5pPr>
    <a:lvl6pPr marL="2284518" algn="l" defTabSz="913815" rtl="0" eaLnBrk="1" latinLnBrk="0" hangingPunct="1">
      <a:defRPr sz="1800" kern="1200">
        <a:solidFill>
          <a:schemeClr val="tx1"/>
        </a:solidFill>
        <a:latin typeface="+mn-lt"/>
        <a:ea typeface="+mn-ea"/>
        <a:cs typeface="+mn-cs"/>
      </a:defRPr>
    </a:lvl6pPr>
    <a:lvl7pPr marL="2741408" algn="l" defTabSz="913815" rtl="0" eaLnBrk="1" latinLnBrk="0" hangingPunct="1">
      <a:defRPr sz="1800" kern="1200">
        <a:solidFill>
          <a:schemeClr val="tx1"/>
        </a:solidFill>
        <a:latin typeface="+mn-lt"/>
        <a:ea typeface="+mn-ea"/>
        <a:cs typeface="+mn-cs"/>
      </a:defRPr>
    </a:lvl7pPr>
    <a:lvl8pPr marL="3198320" algn="l" defTabSz="913815" rtl="0" eaLnBrk="1" latinLnBrk="0" hangingPunct="1">
      <a:defRPr sz="1800" kern="1200">
        <a:solidFill>
          <a:schemeClr val="tx1"/>
        </a:solidFill>
        <a:latin typeface="+mn-lt"/>
        <a:ea typeface="+mn-ea"/>
        <a:cs typeface="+mn-cs"/>
      </a:defRPr>
    </a:lvl8pPr>
    <a:lvl9pPr marL="3655222" algn="l" defTabSz="91381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7F7"/>
    <a:srgbClr val="294668"/>
    <a:srgbClr val="953735"/>
    <a:srgbClr val="95B3C5"/>
    <a:srgbClr val="EAEAEA"/>
    <a:srgbClr val="336699"/>
    <a:srgbClr val="4D75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85353" autoAdjust="0"/>
  </p:normalViewPr>
  <p:slideViewPr>
    <p:cSldViewPr>
      <p:cViewPr varScale="1">
        <p:scale>
          <a:sx n="129" d="100"/>
          <a:sy n="129" d="100"/>
        </p:scale>
        <p:origin x="1038" y="108"/>
      </p:cViewPr>
      <p:guideLst>
        <p:guide orient="horz" pos="1620"/>
        <p:guide pos="2880"/>
      </p:guideLst>
    </p:cSldViewPr>
  </p:slideViewPr>
  <p:notesTextViewPr>
    <p:cViewPr>
      <p:scale>
        <a:sx n="1" d="1"/>
        <a:sy n="1" d="1"/>
      </p:scale>
      <p:origin x="0" y="0"/>
    </p:cViewPr>
  </p:notesTextViewPr>
  <p:notesViewPr>
    <p:cSldViewPr>
      <p:cViewPr varScale="1">
        <p:scale>
          <a:sx n="115" d="100"/>
          <a:sy n="115" d="100"/>
        </p:scale>
        <p:origin x="24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C76B275-B88D-4857-83F2-A80B00C01713}"/>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BE25D9C-130C-4AB1-8A7C-BB1197943FA7}"/>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DB2052B5-5EEA-44AC-B6A6-2D125CC128BD}" type="datetimeFigureOut">
              <a:rPr lang="zh-CN" altLang="en-US" smtClean="0"/>
              <a:t>2019/4/28</a:t>
            </a:fld>
            <a:endParaRPr lang="zh-CN" altLang="en-US"/>
          </a:p>
        </p:txBody>
      </p:sp>
      <p:sp>
        <p:nvSpPr>
          <p:cNvPr id="4" name="页脚占位符 3">
            <a:extLst>
              <a:ext uri="{FF2B5EF4-FFF2-40B4-BE49-F238E27FC236}">
                <a16:creationId xmlns:a16="http://schemas.microsoft.com/office/drawing/2014/main" id="{ECC712B8-4454-4971-8FBD-AFD111CA1120}"/>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88734B7-3CCF-4426-8ED7-FBFC8B1C57B4}"/>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CE4BA94B-1158-4BC3-9BEB-0FC56F380F5C}" type="slidenum">
              <a:rPr lang="zh-CN" altLang="en-US" smtClean="0"/>
              <a:t>‹#›</a:t>
            </a:fld>
            <a:endParaRPr lang="zh-CN" altLang="en-US"/>
          </a:p>
        </p:txBody>
      </p:sp>
    </p:spTree>
    <p:extLst>
      <p:ext uri="{BB962C8B-B14F-4D97-AF65-F5344CB8AC3E}">
        <p14:creationId xmlns:p14="http://schemas.microsoft.com/office/powerpoint/2010/main" val="36100310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6322791-0DC7-486D-808E-183C5B7AAB23}" type="datetimeFigureOut">
              <a:rPr lang="zh-CN" altLang="en-US" smtClean="0"/>
              <a:t>2019/4/28</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E73487A7-C346-40B4-8371-743465BAF401}" type="slidenum">
              <a:rPr lang="zh-CN" altLang="en-US" smtClean="0"/>
              <a:t>‹#›</a:t>
            </a:fld>
            <a:endParaRPr lang="zh-CN" altLang="en-US"/>
          </a:p>
        </p:txBody>
      </p:sp>
    </p:spTree>
    <p:extLst>
      <p:ext uri="{BB962C8B-B14F-4D97-AF65-F5344CB8AC3E}">
        <p14:creationId xmlns:p14="http://schemas.microsoft.com/office/powerpoint/2010/main" val="644178934"/>
      </p:ext>
    </p:extLst>
  </p:cSld>
  <p:clrMap bg1="lt1" tx1="dk1" bg2="lt2" tx2="dk2" accent1="accent1" accent2="accent2" accent3="accent3" accent4="accent4" accent5="accent5" accent6="accent6" hlink="hlink" folHlink="folHlink"/>
  <p:notesStyle>
    <a:lvl1pPr marL="0" algn="l" defTabSz="913815" rtl="0" eaLnBrk="1" latinLnBrk="0" hangingPunct="1">
      <a:defRPr sz="1200" kern="1200">
        <a:solidFill>
          <a:schemeClr val="tx1"/>
        </a:solidFill>
        <a:latin typeface="+mn-lt"/>
        <a:ea typeface="+mn-ea"/>
        <a:cs typeface="+mn-cs"/>
      </a:defRPr>
    </a:lvl1pPr>
    <a:lvl2pPr marL="456890" algn="l" defTabSz="913815" rtl="0" eaLnBrk="1" latinLnBrk="0" hangingPunct="1">
      <a:defRPr sz="1200" kern="1200">
        <a:solidFill>
          <a:schemeClr val="tx1"/>
        </a:solidFill>
        <a:latin typeface="+mn-lt"/>
        <a:ea typeface="+mn-ea"/>
        <a:cs typeface="+mn-cs"/>
      </a:defRPr>
    </a:lvl2pPr>
    <a:lvl3pPr marL="913815" algn="l" defTabSz="913815" rtl="0" eaLnBrk="1" latinLnBrk="0" hangingPunct="1">
      <a:defRPr sz="1200" kern="1200">
        <a:solidFill>
          <a:schemeClr val="tx1"/>
        </a:solidFill>
        <a:latin typeface="+mn-lt"/>
        <a:ea typeface="+mn-ea"/>
        <a:cs typeface="+mn-cs"/>
      </a:defRPr>
    </a:lvl3pPr>
    <a:lvl4pPr marL="1370716" algn="l" defTabSz="913815" rtl="0" eaLnBrk="1" latinLnBrk="0" hangingPunct="1">
      <a:defRPr sz="1200" kern="1200">
        <a:solidFill>
          <a:schemeClr val="tx1"/>
        </a:solidFill>
        <a:latin typeface="+mn-lt"/>
        <a:ea typeface="+mn-ea"/>
        <a:cs typeface="+mn-cs"/>
      </a:defRPr>
    </a:lvl4pPr>
    <a:lvl5pPr marL="1827629" algn="l" defTabSz="913815" rtl="0" eaLnBrk="1" latinLnBrk="0" hangingPunct="1">
      <a:defRPr sz="1200" kern="1200">
        <a:solidFill>
          <a:schemeClr val="tx1"/>
        </a:solidFill>
        <a:latin typeface="+mn-lt"/>
        <a:ea typeface="+mn-ea"/>
        <a:cs typeface="+mn-cs"/>
      </a:defRPr>
    </a:lvl5pPr>
    <a:lvl6pPr marL="2284518" algn="l" defTabSz="913815" rtl="0" eaLnBrk="1" latinLnBrk="0" hangingPunct="1">
      <a:defRPr sz="1200" kern="1200">
        <a:solidFill>
          <a:schemeClr val="tx1"/>
        </a:solidFill>
        <a:latin typeface="+mn-lt"/>
        <a:ea typeface="+mn-ea"/>
        <a:cs typeface="+mn-cs"/>
      </a:defRPr>
    </a:lvl6pPr>
    <a:lvl7pPr marL="2741408" algn="l" defTabSz="913815" rtl="0" eaLnBrk="1" latinLnBrk="0" hangingPunct="1">
      <a:defRPr sz="1200" kern="1200">
        <a:solidFill>
          <a:schemeClr val="tx1"/>
        </a:solidFill>
        <a:latin typeface="+mn-lt"/>
        <a:ea typeface="+mn-ea"/>
        <a:cs typeface="+mn-cs"/>
      </a:defRPr>
    </a:lvl7pPr>
    <a:lvl8pPr marL="3198320" algn="l" defTabSz="913815" rtl="0" eaLnBrk="1" latinLnBrk="0" hangingPunct="1">
      <a:defRPr sz="1200" kern="1200">
        <a:solidFill>
          <a:schemeClr val="tx1"/>
        </a:solidFill>
        <a:latin typeface="+mn-lt"/>
        <a:ea typeface="+mn-ea"/>
        <a:cs typeface="+mn-cs"/>
      </a:defRPr>
    </a:lvl8pPr>
    <a:lvl9pPr marL="3655222" algn="l" defTabSz="91381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Logo</a:t>
            </a:r>
            <a:r>
              <a:rPr lang="zh-CN" altLang="en-US" dirty="0"/>
              <a:t>可替换，</a:t>
            </a:r>
            <a:r>
              <a:rPr lang="en-US" altLang="zh-CN" dirty="0"/>
              <a:t>logo</a:t>
            </a:r>
            <a:r>
              <a:rPr lang="zh-CN" altLang="en-US" dirty="0"/>
              <a:t>背景色块颜色还可选择暗红色（</a:t>
            </a:r>
            <a:r>
              <a:rPr lang="en-US" altLang="zh-CN" dirty="0"/>
              <a:t>r=149 g=55 b=53</a:t>
            </a:r>
            <a:r>
              <a:rPr lang="zh-CN" altLang="en-US" dirty="0"/>
              <a:t>）</a:t>
            </a:r>
            <a:endParaRPr lang="en-US" altLang="zh-CN" dirty="0"/>
          </a:p>
          <a:p>
            <a:r>
              <a:rPr lang="zh-CN" altLang="en-US" dirty="0"/>
              <a:t>照片可根据</a:t>
            </a:r>
            <a:r>
              <a:rPr lang="en-US" altLang="zh-CN" dirty="0" err="1"/>
              <a:t>ppt</a:t>
            </a:r>
            <a:r>
              <a:rPr lang="zh-CN" altLang="en-US" dirty="0"/>
              <a:t>选题进行替换，建议图片用灰度色相或蓝色主色调</a:t>
            </a:r>
            <a:endParaRPr lang="en-US" altLang="zh-CN" dirty="0"/>
          </a:p>
          <a:p>
            <a:r>
              <a:rPr lang="zh-CN" altLang="en-US" dirty="0"/>
              <a:t>标题中年份仅为示意比例对比，可以根据选题自行设计标题关键词和内容</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a:t>
            </a:fld>
            <a:endParaRPr lang="zh-CN" altLang="en-US"/>
          </a:p>
        </p:txBody>
      </p:sp>
    </p:spTree>
    <p:extLst>
      <p:ext uri="{BB962C8B-B14F-4D97-AF65-F5344CB8AC3E}">
        <p14:creationId xmlns:p14="http://schemas.microsoft.com/office/powerpoint/2010/main" val="45912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深蓝色、暗红色为强调时选用</a:t>
            </a:r>
            <a:endParaRPr lang="en-US" altLang="zh-CN" dirty="0"/>
          </a:p>
          <a:p>
            <a:r>
              <a:rPr lang="zh-CN" altLang="en-US" dirty="0"/>
              <a:t>正文字体按需加粗强调</a:t>
            </a:r>
          </a:p>
          <a:p>
            <a:pPr marL="0" marR="0" indent="0" algn="l" defTabSz="913815"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10</a:t>
            </a:fld>
            <a:endParaRPr lang="zh-CN" altLang="en-US"/>
          </a:p>
        </p:txBody>
      </p:sp>
    </p:spTree>
    <p:extLst>
      <p:ext uri="{BB962C8B-B14F-4D97-AF65-F5344CB8AC3E}">
        <p14:creationId xmlns:p14="http://schemas.microsoft.com/office/powerpoint/2010/main" val="2400850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深蓝色、暗红色为强调时选用</a:t>
            </a:r>
            <a:endParaRPr lang="en-US" altLang="zh-CN" dirty="0"/>
          </a:p>
          <a:p>
            <a:r>
              <a:rPr lang="zh-CN" altLang="en-US" dirty="0"/>
              <a:t>正文字体按需加粗强调</a:t>
            </a:r>
          </a:p>
          <a:p>
            <a:pPr marL="0" marR="0" indent="0" algn="l" defTabSz="913815"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11</a:t>
            </a:fld>
            <a:endParaRPr lang="zh-CN" altLang="en-US"/>
          </a:p>
        </p:txBody>
      </p:sp>
    </p:spTree>
    <p:extLst>
      <p:ext uri="{BB962C8B-B14F-4D97-AF65-F5344CB8AC3E}">
        <p14:creationId xmlns:p14="http://schemas.microsoft.com/office/powerpoint/2010/main" val="3628553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深蓝色、暗红色为强调时选用</a:t>
            </a:r>
            <a:endParaRPr lang="en-US" altLang="zh-CN" dirty="0"/>
          </a:p>
          <a:p>
            <a:r>
              <a:rPr lang="zh-CN" altLang="en-US" dirty="0"/>
              <a:t>正文字体按需加粗强调</a:t>
            </a:r>
          </a:p>
          <a:p>
            <a:pPr marL="0" marR="0" indent="0" algn="l" defTabSz="913815"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12</a:t>
            </a:fld>
            <a:endParaRPr lang="zh-CN" altLang="en-US"/>
          </a:p>
        </p:txBody>
      </p:sp>
    </p:spTree>
    <p:extLst>
      <p:ext uri="{BB962C8B-B14F-4D97-AF65-F5344CB8AC3E}">
        <p14:creationId xmlns:p14="http://schemas.microsoft.com/office/powerpoint/2010/main" val="19855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深蓝色、暗红色为强调时选用</a:t>
            </a:r>
            <a:endParaRPr lang="en-US" altLang="zh-CN" dirty="0"/>
          </a:p>
          <a:p>
            <a:r>
              <a:rPr lang="zh-CN" altLang="en-US" dirty="0"/>
              <a:t>正文字体按需加粗强调</a:t>
            </a:r>
          </a:p>
          <a:p>
            <a:pPr marL="0" marR="0" indent="0" algn="l" defTabSz="913815"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13</a:t>
            </a:fld>
            <a:endParaRPr lang="zh-CN" altLang="en-US"/>
          </a:p>
        </p:txBody>
      </p:sp>
    </p:spTree>
    <p:extLst>
      <p:ext uri="{BB962C8B-B14F-4D97-AF65-F5344CB8AC3E}">
        <p14:creationId xmlns:p14="http://schemas.microsoft.com/office/powerpoint/2010/main" val="3239696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章节序号可压盖文本框来调节</a:t>
            </a:r>
            <a:endParaRPr lang="en-US" altLang="zh-CN" dirty="0"/>
          </a:p>
          <a:p>
            <a:r>
              <a:rPr lang="zh-CN" altLang="en-US" dirty="0"/>
              <a:t>章节装饰小图可自行找图导入压盖替换</a:t>
            </a:r>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14</a:t>
            </a:fld>
            <a:endParaRPr lang="zh-CN" altLang="en-US"/>
          </a:p>
        </p:txBody>
      </p:sp>
    </p:spTree>
    <p:extLst>
      <p:ext uri="{BB962C8B-B14F-4D97-AF65-F5344CB8AC3E}">
        <p14:creationId xmlns:p14="http://schemas.microsoft.com/office/powerpoint/2010/main" val="1379427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15</a:t>
            </a:fld>
            <a:endParaRPr lang="zh-CN" altLang="en-US"/>
          </a:p>
        </p:txBody>
      </p:sp>
    </p:spTree>
    <p:extLst>
      <p:ext uri="{BB962C8B-B14F-4D97-AF65-F5344CB8AC3E}">
        <p14:creationId xmlns:p14="http://schemas.microsoft.com/office/powerpoint/2010/main" val="1189807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16</a:t>
            </a:fld>
            <a:endParaRPr lang="zh-CN" altLang="en-US"/>
          </a:p>
        </p:txBody>
      </p:sp>
    </p:spTree>
    <p:extLst>
      <p:ext uri="{BB962C8B-B14F-4D97-AF65-F5344CB8AC3E}">
        <p14:creationId xmlns:p14="http://schemas.microsoft.com/office/powerpoint/2010/main" val="1189807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17</a:t>
            </a:fld>
            <a:endParaRPr lang="zh-CN" altLang="en-US"/>
          </a:p>
        </p:txBody>
      </p:sp>
    </p:spTree>
    <p:extLst>
      <p:ext uri="{BB962C8B-B14F-4D97-AF65-F5344CB8AC3E}">
        <p14:creationId xmlns:p14="http://schemas.microsoft.com/office/powerpoint/2010/main" val="3142991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18</a:t>
            </a:fld>
            <a:endParaRPr lang="zh-CN" altLang="en-US"/>
          </a:p>
        </p:txBody>
      </p:sp>
    </p:spTree>
    <p:extLst>
      <p:ext uri="{BB962C8B-B14F-4D97-AF65-F5344CB8AC3E}">
        <p14:creationId xmlns:p14="http://schemas.microsoft.com/office/powerpoint/2010/main" val="2395559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19</a:t>
            </a:fld>
            <a:endParaRPr lang="zh-CN" altLang="en-US"/>
          </a:p>
        </p:txBody>
      </p:sp>
    </p:spTree>
    <p:extLst>
      <p:ext uri="{BB962C8B-B14F-4D97-AF65-F5344CB8AC3E}">
        <p14:creationId xmlns:p14="http://schemas.microsoft.com/office/powerpoint/2010/main" val="2996042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大纲目录样式</a:t>
            </a:r>
            <a:r>
              <a:rPr lang="en-US" altLang="zh-CN" dirty="0"/>
              <a:t>1: </a:t>
            </a:r>
            <a:r>
              <a:rPr lang="zh-CN" altLang="en-US" dirty="0"/>
              <a:t>支持四个章节</a:t>
            </a:r>
            <a:endParaRPr lang="en-US" altLang="zh-CN"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a:t>
            </a:fld>
            <a:endParaRPr lang="zh-CN" altLang="en-US"/>
          </a:p>
        </p:txBody>
      </p:sp>
    </p:spTree>
    <p:extLst>
      <p:ext uri="{BB962C8B-B14F-4D97-AF65-F5344CB8AC3E}">
        <p14:creationId xmlns:p14="http://schemas.microsoft.com/office/powerpoint/2010/main" val="198439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20</a:t>
            </a:fld>
            <a:endParaRPr lang="zh-CN" altLang="en-US"/>
          </a:p>
        </p:txBody>
      </p:sp>
    </p:spTree>
    <p:extLst>
      <p:ext uri="{BB962C8B-B14F-4D97-AF65-F5344CB8AC3E}">
        <p14:creationId xmlns:p14="http://schemas.microsoft.com/office/powerpoint/2010/main" val="1608386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21</a:t>
            </a:fld>
            <a:endParaRPr lang="zh-CN" altLang="en-US"/>
          </a:p>
        </p:txBody>
      </p:sp>
    </p:spTree>
    <p:extLst>
      <p:ext uri="{BB962C8B-B14F-4D97-AF65-F5344CB8AC3E}">
        <p14:creationId xmlns:p14="http://schemas.microsoft.com/office/powerpoint/2010/main" val="3989006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22</a:t>
            </a:fld>
            <a:endParaRPr lang="zh-CN" altLang="en-US"/>
          </a:p>
        </p:txBody>
      </p:sp>
    </p:spTree>
    <p:extLst>
      <p:ext uri="{BB962C8B-B14F-4D97-AF65-F5344CB8AC3E}">
        <p14:creationId xmlns:p14="http://schemas.microsoft.com/office/powerpoint/2010/main" val="339847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23</a:t>
            </a:fld>
            <a:endParaRPr lang="zh-CN" altLang="en-US"/>
          </a:p>
        </p:txBody>
      </p:sp>
    </p:spTree>
    <p:extLst>
      <p:ext uri="{BB962C8B-B14F-4D97-AF65-F5344CB8AC3E}">
        <p14:creationId xmlns:p14="http://schemas.microsoft.com/office/powerpoint/2010/main" val="523241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24</a:t>
            </a:fld>
            <a:endParaRPr lang="zh-CN" altLang="en-US"/>
          </a:p>
        </p:txBody>
      </p:sp>
    </p:spTree>
    <p:extLst>
      <p:ext uri="{BB962C8B-B14F-4D97-AF65-F5344CB8AC3E}">
        <p14:creationId xmlns:p14="http://schemas.microsoft.com/office/powerpoint/2010/main" val="171709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25</a:t>
            </a:fld>
            <a:endParaRPr lang="zh-CN" altLang="en-US"/>
          </a:p>
        </p:txBody>
      </p:sp>
    </p:spTree>
    <p:extLst>
      <p:ext uri="{BB962C8B-B14F-4D97-AF65-F5344CB8AC3E}">
        <p14:creationId xmlns:p14="http://schemas.microsoft.com/office/powerpoint/2010/main" val="3963798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26</a:t>
            </a:fld>
            <a:endParaRPr lang="zh-CN" altLang="en-US"/>
          </a:p>
        </p:txBody>
      </p:sp>
    </p:spTree>
    <p:extLst>
      <p:ext uri="{BB962C8B-B14F-4D97-AF65-F5344CB8AC3E}">
        <p14:creationId xmlns:p14="http://schemas.microsoft.com/office/powerpoint/2010/main" val="1227594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27</a:t>
            </a:fld>
            <a:endParaRPr lang="zh-CN" altLang="en-US"/>
          </a:p>
        </p:txBody>
      </p:sp>
    </p:spTree>
    <p:extLst>
      <p:ext uri="{BB962C8B-B14F-4D97-AF65-F5344CB8AC3E}">
        <p14:creationId xmlns:p14="http://schemas.microsoft.com/office/powerpoint/2010/main" val="1906861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29</a:t>
            </a:fld>
            <a:endParaRPr lang="zh-CN" altLang="en-US"/>
          </a:p>
        </p:txBody>
      </p:sp>
    </p:spTree>
    <p:extLst>
      <p:ext uri="{BB962C8B-B14F-4D97-AF65-F5344CB8AC3E}">
        <p14:creationId xmlns:p14="http://schemas.microsoft.com/office/powerpoint/2010/main" val="1941325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30</a:t>
            </a:fld>
            <a:endParaRPr lang="zh-CN" altLang="en-US"/>
          </a:p>
        </p:txBody>
      </p:sp>
    </p:spTree>
    <p:extLst>
      <p:ext uri="{BB962C8B-B14F-4D97-AF65-F5344CB8AC3E}">
        <p14:creationId xmlns:p14="http://schemas.microsoft.com/office/powerpoint/2010/main" val="252522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章节序号可压盖文本框来调节</a:t>
            </a:r>
            <a:endParaRPr lang="en-US" altLang="zh-CN" dirty="0"/>
          </a:p>
          <a:p>
            <a:r>
              <a:rPr lang="zh-CN" altLang="en-US" dirty="0"/>
              <a:t>章节装饰小图可自行找图导入压盖替换</a:t>
            </a:r>
          </a:p>
        </p:txBody>
      </p:sp>
      <p:sp>
        <p:nvSpPr>
          <p:cNvPr id="4" name="灯片编号占位符 3"/>
          <p:cNvSpPr>
            <a:spLocks noGrp="1"/>
          </p:cNvSpPr>
          <p:nvPr>
            <p:ph type="sldNum" sz="quarter" idx="10"/>
          </p:nvPr>
        </p:nvSpPr>
        <p:spPr/>
        <p:txBody>
          <a:bodyPr/>
          <a:lstStyle/>
          <a:p>
            <a:fld id="{E73487A7-C346-40B4-8371-743465BAF401}" type="slidenum">
              <a:rPr lang="zh-CN" altLang="en-US" smtClean="0"/>
              <a:t>3</a:t>
            </a:fld>
            <a:endParaRPr lang="zh-CN" altLang="en-US"/>
          </a:p>
        </p:txBody>
      </p:sp>
    </p:spTree>
    <p:extLst>
      <p:ext uri="{BB962C8B-B14F-4D97-AF65-F5344CB8AC3E}">
        <p14:creationId xmlns:p14="http://schemas.microsoft.com/office/powerpoint/2010/main" val="1127092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31</a:t>
            </a:fld>
            <a:endParaRPr lang="zh-CN" altLang="en-US"/>
          </a:p>
        </p:txBody>
      </p:sp>
    </p:spTree>
    <p:extLst>
      <p:ext uri="{BB962C8B-B14F-4D97-AF65-F5344CB8AC3E}">
        <p14:creationId xmlns:p14="http://schemas.microsoft.com/office/powerpoint/2010/main" val="1234914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32</a:t>
            </a:fld>
            <a:endParaRPr lang="zh-CN" altLang="en-US"/>
          </a:p>
        </p:txBody>
      </p:sp>
    </p:spTree>
    <p:extLst>
      <p:ext uri="{BB962C8B-B14F-4D97-AF65-F5344CB8AC3E}">
        <p14:creationId xmlns:p14="http://schemas.microsoft.com/office/powerpoint/2010/main" val="42351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章节序号可压盖文本框来调节</a:t>
            </a:r>
            <a:endParaRPr lang="en-US" altLang="zh-CN" dirty="0"/>
          </a:p>
          <a:p>
            <a:r>
              <a:rPr lang="zh-CN" altLang="en-US" dirty="0"/>
              <a:t>章节装饰小图可自行找图导入压盖替换</a:t>
            </a:r>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35</a:t>
            </a:fld>
            <a:endParaRPr lang="zh-CN" altLang="en-US"/>
          </a:p>
        </p:txBody>
      </p:sp>
    </p:spTree>
    <p:extLst>
      <p:ext uri="{BB962C8B-B14F-4D97-AF65-F5344CB8AC3E}">
        <p14:creationId xmlns:p14="http://schemas.microsoft.com/office/powerpoint/2010/main" val="3461342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Logo</a:t>
            </a:r>
            <a:r>
              <a:rPr lang="zh-CN" altLang="en-US" dirty="0"/>
              <a:t>可替换，</a:t>
            </a:r>
            <a:r>
              <a:rPr lang="en-US" altLang="zh-CN" dirty="0"/>
              <a:t>logo</a:t>
            </a:r>
            <a:r>
              <a:rPr lang="zh-CN" altLang="en-US" dirty="0"/>
              <a:t>背景色块颜色还可选择暗红色（</a:t>
            </a:r>
            <a:r>
              <a:rPr lang="en-US" altLang="zh-CN" dirty="0"/>
              <a:t>r=149 g=55 b=53</a:t>
            </a:r>
            <a:r>
              <a:rPr lang="zh-CN" altLang="en-US" dirty="0"/>
              <a:t>）</a:t>
            </a:r>
            <a:endParaRPr lang="en-US" altLang="zh-CN" dirty="0"/>
          </a:p>
          <a:p>
            <a:r>
              <a:rPr lang="zh-CN" altLang="en-US" dirty="0"/>
              <a:t>照片可根据</a:t>
            </a:r>
            <a:r>
              <a:rPr lang="en-US" altLang="zh-CN" dirty="0" err="1"/>
              <a:t>ppt</a:t>
            </a:r>
            <a:r>
              <a:rPr lang="zh-CN" altLang="en-US" dirty="0"/>
              <a:t>选题进行替换，建议图片用灰度色相或蓝色主色调</a:t>
            </a:r>
            <a:endParaRPr lang="en-US" altLang="zh-CN" dirty="0"/>
          </a:p>
          <a:p>
            <a:r>
              <a:rPr lang="zh-CN" altLang="en-US" dirty="0"/>
              <a:t>标题中年份仅为示意比例对比，可以根据选题自行设计标题关键词和内容</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41</a:t>
            </a:fld>
            <a:endParaRPr lang="zh-CN" altLang="en-US"/>
          </a:p>
        </p:txBody>
      </p:sp>
    </p:spTree>
    <p:extLst>
      <p:ext uri="{BB962C8B-B14F-4D97-AF65-F5344CB8AC3E}">
        <p14:creationId xmlns:p14="http://schemas.microsoft.com/office/powerpoint/2010/main" val="356273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深蓝色、暗红色为强调时选用</a:t>
            </a:r>
            <a:endParaRPr lang="en-US" altLang="zh-CN" dirty="0"/>
          </a:p>
          <a:p>
            <a:r>
              <a:rPr lang="zh-CN" altLang="en-US" dirty="0"/>
              <a:t>正文字体按需加粗强调</a:t>
            </a:r>
          </a:p>
        </p:txBody>
      </p:sp>
      <p:sp>
        <p:nvSpPr>
          <p:cNvPr id="4" name="灯片编号占位符 3"/>
          <p:cNvSpPr>
            <a:spLocks noGrp="1"/>
          </p:cNvSpPr>
          <p:nvPr>
            <p:ph type="sldNum" sz="quarter" idx="10"/>
          </p:nvPr>
        </p:nvSpPr>
        <p:spPr/>
        <p:txBody>
          <a:bodyPr/>
          <a:lstStyle/>
          <a:p>
            <a:fld id="{E73487A7-C346-40B4-8371-743465BAF401}" type="slidenum">
              <a:rPr lang="zh-CN" altLang="en-US" smtClean="0"/>
              <a:t>4</a:t>
            </a:fld>
            <a:endParaRPr lang="zh-CN" altLang="en-US"/>
          </a:p>
        </p:txBody>
      </p:sp>
    </p:spTree>
    <p:extLst>
      <p:ext uri="{BB962C8B-B14F-4D97-AF65-F5344CB8AC3E}">
        <p14:creationId xmlns:p14="http://schemas.microsoft.com/office/powerpoint/2010/main" val="3850644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深蓝色、暗红色为强调时选用</a:t>
            </a:r>
            <a:endParaRPr lang="en-US" altLang="zh-CN" dirty="0"/>
          </a:p>
          <a:p>
            <a:r>
              <a:rPr lang="zh-CN" altLang="en-US" dirty="0"/>
              <a:t>正文字体按需加粗强调</a:t>
            </a:r>
          </a:p>
        </p:txBody>
      </p:sp>
      <p:sp>
        <p:nvSpPr>
          <p:cNvPr id="4" name="灯片编号占位符 3"/>
          <p:cNvSpPr>
            <a:spLocks noGrp="1"/>
          </p:cNvSpPr>
          <p:nvPr>
            <p:ph type="sldNum" sz="quarter" idx="10"/>
          </p:nvPr>
        </p:nvSpPr>
        <p:spPr/>
        <p:txBody>
          <a:bodyPr/>
          <a:lstStyle/>
          <a:p>
            <a:fld id="{E73487A7-C346-40B4-8371-743465BAF401}" type="slidenum">
              <a:rPr lang="zh-CN" altLang="en-US" smtClean="0"/>
              <a:t>5</a:t>
            </a:fld>
            <a:endParaRPr lang="zh-CN" altLang="en-US"/>
          </a:p>
        </p:txBody>
      </p:sp>
    </p:spTree>
    <p:extLst>
      <p:ext uri="{BB962C8B-B14F-4D97-AF65-F5344CB8AC3E}">
        <p14:creationId xmlns:p14="http://schemas.microsoft.com/office/powerpoint/2010/main" val="16835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深蓝色、暗红色为强调时选用</a:t>
            </a:r>
            <a:endParaRPr lang="en-US" altLang="zh-CN" dirty="0"/>
          </a:p>
          <a:p>
            <a:r>
              <a:rPr lang="zh-CN" altLang="en-US" dirty="0"/>
              <a:t>正文字体按需加粗强调</a:t>
            </a:r>
          </a:p>
        </p:txBody>
      </p:sp>
      <p:sp>
        <p:nvSpPr>
          <p:cNvPr id="4" name="灯片编号占位符 3"/>
          <p:cNvSpPr>
            <a:spLocks noGrp="1"/>
          </p:cNvSpPr>
          <p:nvPr>
            <p:ph type="sldNum" sz="quarter" idx="10"/>
          </p:nvPr>
        </p:nvSpPr>
        <p:spPr/>
        <p:txBody>
          <a:bodyPr/>
          <a:lstStyle/>
          <a:p>
            <a:fld id="{E73487A7-C346-40B4-8371-743465BAF401}" type="slidenum">
              <a:rPr lang="zh-CN" altLang="en-US" smtClean="0"/>
              <a:t>6</a:t>
            </a:fld>
            <a:endParaRPr lang="zh-CN" altLang="en-US"/>
          </a:p>
        </p:txBody>
      </p:sp>
    </p:spTree>
    <p:extLst>
      <p:ext uri="{BB962C8B-B14F-4D97-AF65-F5344CB8AC3E}">
        <p14:creationId xmlns:p14="http://schemas.microsoft.com/office/powerpoint/2010/main" val="353125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深蓝色、暗红色为强调时选用</a:t>
            </a:r>
            <a:endParaRPr lang="en-US" altLang="zh-CN" dirty="0"/>
          </a:p>
          <a:p>
            <a:r>
              <a:rPr lang="zh-CN" altLang="en-US" dirty="0"/>
              <a:t>正文字体按需加粗强调</a:t>
            </a:r>
          </a:p>
        </p:txBody>
      </p:sp>
      <p:sp>
        <p:nvSpPr>
          <p:cNvPr id="4" name="灯片编号占位符 3"/>
          <p:cNvSpPr>
            <a:spLocks noGrp="1"/>
          </p:cNvSpPr>
          <p:nvPr>
            <p:ph type="sldNum" sz="quarter" idx="10"/>
          </p:nvPr>
        </p:nvSpPr>
        <p:spPr/>
        <p:txBody>
          <a:bodyPr/>
          <a:lstStyle/>
          <a:p>
            <a:fld id="{E73487A7-C346-40B4-8371-743465BAF401}" type="slidenum">
              <a:rPr lang="zh-CN" altLang="en-US" smtClean="0"/>
              <a:t>7</a:t>
            </a:fld>
            <a:endParaRPr lang="zh-CN" altLang="en-US"/>
          </a:p>
        </p:txBody>
      </p:sp>
    </p:spTree>
    <p:extLst>
      <p:ext uri="{BB962C8B-B14F-4D97-AF65-F5344CB8AC3E}">
        <p14:creationId xmlns:p14="http://schemas.microsoft.com/office/powerpoint/2010/main" val="840712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章节序号可压盖文本框来调节</a:t>
            </a:r>
            <a:endParaRPr lang="en-US" altLang="zh-CN" dirty="0"/>
          </a:p>
          <a:p>
            <a:r>
              <a:rPr lang="zh-CN" altLang="en-US" dirty="0"/>
              <a:t>章节装饰小图可自行找图导入压盖替换</a:t>
            </a:r>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8</a:t>
            </a:fld>
            <a:endParaRPr lang="zh-CN" altLang="en-US"/>
          </a:p>
        </p:txBody>
      </p:sp>
    </p:spTree>
    <p:extLst>
      <p:ext uri="{BB962C8B-B14F-4D97-AF65-F5344CB8AC3E}">
        <p14:creationId xmlns:p14="http://schemas.microsoft.com/office/powerpoint/2010/main" val="727817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深蓝色、暗红色为强调时选用</a:t>
            </a:r>
            <a:endParaRPr lang="en-US" altLang="zh-CN" dirty="0"/>
          </a:p>
          <a:p>
            <a:r>
              <a:rPr lang="zh-CN" altLang="en-US" dirty="0"/>
              <a:t>正文字体按需加粗强调</a:t>
            </a:r>
          </a:p>
          <a:p>
            <a:pPr marL="0" marR="0" indent="0" algn="l" defTabSz="913815"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73487A7-C346-40B4-8371-743465BAF401}" type="slidenum">
              <a:rPr lang="zh-CN" altLang="en-US" smtClean="0"/>
              <a:t>9</a:t>
            </a:fld>
            <a:endParaRPr lang="zh-CN" altLang="en-US"/>
          </a:p>
        </p:txBody>
      </p:sp>
    </p:spTree>
    <p:extLst>
      <p:ext uri="{BB962C8B-B14F-4D97-AF65-F5344CB8AC3E}">
        <p14:creationId xmlns:p14="http://schemas.microsoft.com/office/powerpoint/2010/main" val="770889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219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322518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3615561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2723938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6890" indent="0">
              <a:buNone/>
              <a:defRPr sz="1800">
                <a:solidFill>
                  <a:schemeClr val="tx1">
                    <a:tint val="75000"/>
                  </a:schemeClr>
                </a:solidFill>
              </a:defRPr>
            </a:lvl2pPr>
            <a:lvl3pPr marL="913815" indent="0">
              <a:buNone/>
              <a:defRPr sz="1600">
                <a:solidFill>
                  <a:schemeClr val="tx1">
                    <a:tint val="75000"/>
                  </a:schemeClr>
                </a:solidFill>
              </a:defRPr>
            </a:lvl3pPr>
            <a:lvl4pPr marL="1370716" indent="0">
              <a:buNone/>
              <a:defRPr sz="1400">
                <a:solidFill>
                  <a:schemeClr val="tx1">
                    <a:tint val="75000"/>
                  </a:schemeClr>
                </a:solidFill>
              </a:defRPr>
            </a:lvl4pPr>
            <a:lvl5pPr marL="1827629" indent="0">
              <a:buNone/>
              <a:defRPr sz="1400">
                <a:solidFill>
                  <a:schemeClr val="tx1">
                    <a:tint val="75000"/>
                  </a:schemeClr>
                </a:solidFill>
              </a:defRPr>
            </a:lvl5pPr>
            <a:lvl6pPr marL="2284518" indent="0">
              <a:buNone/>
              <a:defRPr sz="1400">
                <a:solidFill>
                  <a:schemeClr val="tx1">
                    <a:tint val="75000"/>
                  </a:schemeClr>
                </a:solidFill>
              </a:defRPr>
            </a:lvl6pPr>
            <a:lvl7pPr marL="2741408" indent="0">
              <a:buNone/>
              <a:defRPr sz="1400">
                <a:solidFill>
                  <a:schemeClr val="tx1">
                    <a:tint val="75000"/>
                  </a:schemeClr>
                </a:solidFill>
              </a:defRPr>
            </a:lvl7pPr>
            <a:lvl8pPr marL="3198320" indent="0">
              <a:buNone/>
              <a:defRPr sz="1400">
                <a:solidFill>
                  <a:schemeClr val="tx1">
                    <a:tint val="75000"/>
                  </a:schemeClr>
                </a:solidFill>
              </a:defRPr>
            </a:lvl8pPr>
            <a:lvl9pPr marL="3655222"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343213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4"/>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4"/>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274812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6890" indent="0">
              <a:buNone/>
              <a:defRPr sz="2000" b="1"/>
            </a:lvl2pPr>
            <a:lvl3pPr marL="913815" indent="0">
              <a:buNone/>
              <a:defRPr sz="1800" b="1"/>
            </a:lvl3pPr>
            <a:lvl4pPr marL="1370716" indent="0">
              <a:buNone/>
              <a:defRPr sz="1600" b="1"/>
            </a:lvl4pPr>
            <a:lvl5pPr marL="1827629" indent="0">
              <a:buNone/>
              <a:defRPr sz="1600" b="1"/>
            </a:lvl5pPr>
            <a:lvl6pPr marL="2284518" indent="0">
              <a:buNone/>
              <a:defRPr sz="1600" b="1"/>
            </a:lvl6pPr>
            <a:lvl7pPr marL="2741408" indent="0">
              <a:buNone/>
              <a:defRPr sz="1600" b="1"/>
            </a:lvl7pPr>
            <a:lvl8pPr marL="3198320" indent="0">
              <a:buNone/>
              <a:defRPr sz="1600" b="1"/>
            </a:lvl8pPr>
            <a:lvl9pPr marL="3655222"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56" y="1151335"/>
            <a:ext cx="4041775" cy="479822"/>
          </a:xfrm>
          <a:prstGeom prst="rect">
            <a:avLst/>
          </a:prstGeom>
        </p:spPr>
        <p:txBody>
          <a:bodyPr anchor="b"/>
          <a:lstStyle>
            <a:lvl1pPr marL="0" indent="0">
              <a:buNone/>
              <a:defRPr sz="2400" b="1"/>
            </a:lvl1pPr>
            <a:lvl2pPr marL="456890" indent="0">
              <a:buNone/>
              <a:defRPr sz="2000" b="1"/>
            </a:lvl2pPr>
            <a:lvl3pPr marL="913815" indent="0">
              <a:buNone/>
              <a:defRPr sz="1800" b="1"/>
            </a:lvl3pPr>
            <a:lvl4pPr marL="1370716" indent="0">
              <a:buNone/>
              <a:defRPr sz="1600" b="1"/>
            </a:lvl4pPr>
            <a:lvl5pPr marL="1827629" indent="0">
              <a:buNone/>
              <a:defRPr sz="1600" b="1"/>
            </a:lvl5pPr>
            <a:lvl6pPr marL="2284518" indent="0">
              <a:buNone/>
              <a:defRPr sz="1600" b="1"/>
            </a:lvl6pPr>
            <a:lvl7pPr marL="2741408" indent="0">
              <a:buNone/>
              <a:defRPr sz="1600" b="1"/>
            </a:lvl7pPr>
            <a:lvl8pPr marL="3198320" indent="0">
              <a:buNone/>
              <a:defRPr sz="1600" b="1"/>
            </a:lvl8pPr>
            <a:lvl9pPr marL="3655222"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5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3616597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167408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386130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7"/>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8"/>
            <a:ext cx="3008313" cy="3518297"/>
          </a:xfrm>
          <a:prstGeom prst="rect">
            <a:avLst/>
          </a:prstGeom>
        </p:spPr>
        <p:txBody>
          <a:bodyPr/>
          <a:lstStyle>
            <a:lvl1pPr marL="0" indent="0">
              <a:buNone/>
              <a:defRPr sz="1400"/>
            </a:lvl1pPr>
            <a:lvl2pPr marL="456890" indent="0">
              <a:buNone/>
              <a:defRPr sz="1200"/>
            </a:lvl2pPr>
            <a:lvl3pPr marL="913815" indent="0">
              <a:buNone/>
              <a:defRPr sz="1000"/>
            </a:lvl3pPr>
            <a:lvl4pPr marL="1370716" indent="0">
              <a:buNone/>
              <a:defRPr sz="900"/>
            </a:lvl4pPr>
            <a:lvl5pPr marL="1827629" indent="0">
              <a:buNone/>
              <a:defRPr sz="900"/>
            </a:lvl5pPr>
            <a:lvl6pPr marL="2284518" indent="0">
              <a:buNone/>
              <a:defRPr sz="900"/>
            </a:lvl6pPr>
            <a:lvl7pPr marL="2741408" indent="0">
              <a:buNone/>
              <a:defRPr sz="900"/>
            </a:lvl7pPr>
            <a:lvl8pPr marL="3198320" indent="0">
              <a:buNone/>
              <a:defRPr sz="900"/>
            </a:lvl8pPr>
            <a:lvl9pPr marL="3655222"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428863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6890" indent="0">
              <a:buNone/>
              <a:defRPr sz="2800"/>
            </a:lvl2pPr>
            <a:lvl3pPr marL="913815" indent="0">
              <a:buNone/>
              <a:defRPr sz="2400"/>
            </a:lvl3pPr>
            <a:lvl4pPr marL="1370716" indent="0">
              <a:buNone/>
              <a:defRPr sz="2000"/>
            </a:lvl4pPr>
            <a:lvl5pPr marL="1827629" indent="0">
              <a:buNone/>
              <a:defRPr sz="2000"/>
            </a:lvl5pPr>
            <a:lvl6pPr marL="2284518" indent="0">
              <a:buNone/>
              <a:defRPr sz="2000"/>
            </a:lvl6pPr>
            <a:lvl7pPr marL="2741408" indent="0">
              <a:buNone/>
              <a:defRPr sz="2000"/>
            </a:lvl7pPr>
            <a:lvl8pPr marL="3198320" indent="0">
              <a:buNone/>
              <a:defRPr sz="2000"/>
            </a:lvl8pPr>
            <a:lvl9pPr marL="3655222" indent="0">
              <a:buNone/>
              <a:defRPr sz="2000"/>
            </a:lvl9pPr>
          </a:lstStyle>
          <a:p>
            <a:endParaRPr lang="zh-CN" altLang="en-US"/>
          </a:p>
        </p:txBody>
      </p:sp>
      <p:sp>
        <p:nvSpPr>
          <p:cNvPr id="4" name="文本占位符 3"/>
          <p:cNvSpPr>
            <a:spLocks noGrp="1"/>
          </p:cNvSpPr>
          <p:nvPr>
            <p:ph type="body" sz="half" idx="2"/>
          </p:nvPr>
        </p:nvSpPr>
        <p:spPr>
          <a:xfrm>
            <a:off x="1792288" y="4025531"/>
            <a:ext cx="5486400" cy="603647"/>
          </a:xfrm>
          <a:prstGeom prst="rect">
            <a:avLst/>
          </a:prstGeom>
        </p:spPr>
        <p:txBody>
          <a:bodyPr/>
          <a:lstStyle>
            <a:lvl1pPr marL="0" indent="0">
              <a:buNone/>
              <a:defRPr sz="1400"/>
            </a:lvl1pPr>
            <a:lvl2pPr marL="456890" indent="0">
              <a:buNone/>
              <a:defRPr sz="1200"/>
            </a:lvl2pPr>
            <a:lvl3pPr marL="913815" indent="0">
              <a:buNone/>
              <a:defRPr sz="1000"/>
            </a:lvl3pPr>
            <a:lvl4pPr marL="1370716" indent="0">
              <a:buNone/>
              <a:defRPr sz="900"/>
            </a:lvl4pPr>
            <a:lvl5pPr marL="1827629" indent="0">
              <a:buNone/>
              <a:defRPr sz="900"/>
            </a:lvl5pPr>
            <a:lvl6pPr marL="2284518" indent="0">
              <a:buNone/>
              <a:defRPr sz="900"/>
            </a:lvl6pPr>
            <a:lvl7pPr marL="2741408" indent="0">
              <a:buNone/>
              <a:defRPr sz="900"/>
            </a:lvl7pPr>
            <a:lvl8pPr marL="3198320" indent="0">
              <a:buNone/>
              <a:defRPr sz="900"/>
            </a:lvl8pPr>
            <a:lvl9pPr marL="3655222"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E475A33E-545C-4F33-A3B8-AE22B9BCFDF4}" type="datetimeFigureOut">
              <a:rPr lang="zh-CN" altLang="en-US" smtClean="0"/>
              <a:t>2019/4/28</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DA3BF26D-FDDF-4645-B4C6-F4EDD8CE5E5A}" type="slidenum">
              <a:rPr lang="zh-CN" altLang="en-US" smtClean="0"/>
              <a:t>‹#›</a:t>
            </a:fld>
            <a:endParaRPr lang="zh-CN" altLang="en-US"/>
          </a:p>
        </p:txBody>
      </p:sp>
    </p:spTree>
    <p:extLst>
      <p:ext uri="{BB962C8B-B14F-4D97-AF65-F5344CB8AC3E}">
        <p14:creationId xmlns:p14="http://schemas.microsoft.com/office/powerpoint/2010/main" val="182348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90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3815" rtl="0" eaLnBrk="1" latinLnBrk="0" hangingPunct="1">
        <a:spcBef>
          <a:spcPct val="0"/>
        </a:spcBef>
        <a:buNone/>
        <a:defRPr sz="4400" kern="1200">
          <a:solidFill>
            <a:schemeClr val="tx1"/>
          </a:solidFill>
          <a:latin typeface="+mj-lt"/>
          <a:ea typeface="+mj-ea"/>
          <a:cs typeface="+mj-cs"/>
        </a:defRPr>
      </a:lvl1pPr>
    </p:titleStyle>
    <p:bodyStyle>
      <a:lvl1pPr marL="342668" indent="-342668" algn="l" defTabSz="91381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1" indent="-285568" algn="l" defTabSz="91381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60" indent="-228444" algn="l" defTabSz="91381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160" indent="-228444" algn="l" defTabSz="91381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073" indent="-228444" algn="l" defTabSz="91381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962" indent="-228444" algn="l" defTabSz="9138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76" indent="-228444" algn="l" defTabSz="9138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77" indent="-228444" algn="l" defTabSz="9138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78" indent="-228444" algn="l" defTabSz="9138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3815" rtl="0" eaLnBrk="1" latinLnBrk="0" hangingPunct="1">
        <a:defRPr sz="1800" kern="1200">
          <a:solidFill>
            <a:schemeClr val="tx1"/>
          </a:solidFill>
          <a:latin typeface="+mn-lt"/>
          <a:ea typeface="+mn-ea"/>
          <a:cs typeface="+mn-cs"/>
        </a:defRPr>
      </a:lvl1pPr>
      <a:lvl2pPr marL="456890" algn="l" defTabSz="913815" rtl="0" eaLnBrk="1" latinLnBrk="0" hangingPunct="1">
        <a:defRPr sz="1800" kern="1200">
          <a:solidFill>
            <a:schemeClr val="tx1"/>
          </a:solidFill>
          <a:latin typeface="+mn-lt"/>
          <a:ea typeface="+mn-ea"/>
          <a:cs typeface="+mn-cs"/>
        </a:defRPr>
      </a:lvl2pPr>
      <a:lvl3pPr marL="913815" algn="l" defTabSz="913815" rtl="0" eaLnBrk="1" latinLnBrk="0" hangingPunct="1">
        <a:defRPr sz="1800" kern="1200">
          <a:solidFill>
            <a:schemeClr val="tx1"/>
          </a:solidFill>
          <a:latin typeface="+mn-lt"/>
          <a:ea typeface="+mn-ea"/>
          <a:cs typeface="+mn-cs"/>
        </a:defRPr>
      </a:lvl3pPr>
      <a:lvl4pPr marL="1370716" algn="l" defTabSz="913815" rtl="0" eaLnBrk="1" latinLnBrk="0" hangingPunct="1">
        <a:defRPr sz="1800" kern="1200">
          <a:solidFill>
            <a:schemeClr val="tx1"/>
          </a:solidFill>
          <a:latin typeface="+mn-lt"/>
          <a:ea typeface="+mn-ea"/>
          <a:cs typeface="+mn-cs"/>
        </a:defRPr>
      </a:lvl4pPr>
      <a:lvl5pPr marL="1827629" algn="l" defTabSz="913815" rtl="0" eaLnBrk="1" latinLnBrk="0" hangingPunct="1">
        <a:defRPr sz="1800" kern="1200">
          <a:solidFill>
            <a:schemeClr val="tx1"/>
          </a:solidFill>
          <a:latin typeface="+mn-lt"/>
          <a:ea typeface="+mn-ea"/>
          <a:cs typeface="+mn-cs"/>
        </a:defRPr>
      </a:lvl5pPr>
      <a:lvl6pPr marL="2284518" algn="l" defTabSz="913815" rtl="0" eaLnBrk="1" latinLnBrk="0" hangingPunct="1">
        <a:defRPr sz="1800" kern="1200">
          <a:solidFill>
            <a:schemeClr val="tx1"/>
          </a:solidFill>
          <a:latin typeface="+mn-lt"/>
          <a:ea typeface="+mn-ea"/>
          <a:cs typeface="+mn-cs"/>
        </a:defRPr>
      </a:lvl6pPr>
      <a:lvl7pPr marL="2741408" algn="l" defTabSz="913815" rtl="0" eaLnBrk="1" latinLnBrk="0" hangingPunct="1">
        <a:defRPr sz="1800" kern="1200">
          <a:solidFill>
            <a:schemeClr val="tx1"/>
          </a:solidFill>
          <a:latin typeface="+mn-lt"/>
          <a:ea typeface="+mn-ea"/>
          <a:cs typeface="+mn-cs"/>
        </a:defRPr>
      </a:lvl7pPr>
      <a:lvl8pPr marL="3198320" algn="l" defTabSz="913815" rtl="0" eaLnBrk="1" latinLnBrk="0" hangingPunct="1">
        <a:defRPr sz="1800" kern="1200">
          <a:solidFill>
            <a:schemeClr val="tx1"/>
          </a:solidFill>
          <a:latin typeface="+mn-lt"/>
          <a:ea typeface="+mn-ea"/>
          <a:cs typeface="+mn-cs"/>
        </a:defRPr>
      </a:lvl8pPr>
      <a:lvl9pPr marL="3655222" algn="l" defTabSz="9138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3.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13.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6.tmp"/></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tmp"/></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tmp"/><Relationship Id="rId4" Type="http://schemas.openxmlformats.org/officeDocument/2006/relationships/image" Target="../media/image19.tmp"/></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tmp"/><Relationship Id="rId5" Type="http://schemas.openxmlformats.org/officeDocument/2006/relationships/image" Target="../media/image22.tmp"/><Relationship Id="rId4" Type="http://schemas.openxmlformats.org/officeDocument/2006/relationships/image" Target="../media/image21.tmp"/></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tmp"/><Relationship Id="rId5" Type="http://schemas.openxmlformats.org/officeDocument/2006/relationships/image" Target="../media/image29.tmp"/><Relationship Id="rId4" Type="http://schemas.openxmlformats.org/officeDocument/2006/relationships/image" Target="../media/image28.tmp"/></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tmp"/></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tmp"/><Relationship Id="rId4" Type="http://schemas.openxmlformats.org/officeDocument/2006/relationships/image" Target="../media/image27.tmp"/></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tmp"/><Relationship Id="rId4" Type="http://schemas.openxmlformats.org/officeDocument/2006/relationships/image" Target="../media/image33.tmp"/></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tmp"/><Relationship Id="rId5" Type="http://schemas.openxmlformats.org/officeDocument/2006/relationships/image" Target="../media/image35.tmp"/><Relationship Id="rId4" Type="http://schemas.openxmlformats.org/officeDocument/2006/relationships/image" Target="../media/image33.tmp"/></Relationships>
</file>

<file path=ppt/slides/_rels/slide28.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tmp"/></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11960" y="4011697"/>
            <a:ext cx="790496" cy="276946"/>
          </a:xfrm>
          <a:prstGeom prst="rect">
            <a:avLst/>
          </a:prstGeom>
          <a:noFill/>
        </p:spPr>
        <p:txBody>
          <a:bodyPr wrap="none" lIns="91388" tIns="45694" rIns="91388" bIns="45694" rtlCol="0">
            <a:spAutoFit/>
          </a:bodyPr>
          <a:lstStyle/>
          <a:p>
            <a:r>
              <a:rPr lang="en-US" altLang="zh-CN" sz="1200" dirty="0">
                <a:solidFill>
                  <a:prstClr val="black">
                    <a:lumMod val="65000"/>
                    <a:lumOff val="35000"/>
                  </a:prstClr>
                </a:solidFill>
                <a:latin typeface="微软雅黑" pitchFamily="34" charset="-122"/>
                <a:ea typeface="微软雅黑" pitchFamily="34" charset="-122"/>
              </a:rPr>
              <a:t>2019-04</a:t>
            </a:r>
            <a:endParaRPr lang="zh-CN" altLang="en-US" sz="1200" dirty="0">
              <a:solidFill>
                <a:prstClr val="black">
                  <a:lumMod val="65000"/>
                  <a:lumOff val="35000"/>
                </a:prstClr>
              </a:solidFill>
              <a:latin typeface="微软雅黑" pitchFamily="34" charset="-122"/>
              <a:ea typeface="微软雅黑" pitchFamily="34" charset="-122"/>
            </a:endParaRPr>
          </a:p>
        </p:txBody>
      </p:sp>
      <p:pic>
        <p:nvPicPr>
          <p:cNvPr id="16" name="Picture 20" descr="C:\Users\Administrator\Desktop\院徽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3508" y="2433793"/>
            <a:ext cx="1011784" cy="101073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55C6DD5-C173-4DBC-9FDB-50446F73862E}"/>
              </a:ext>
            </a:extLst>
          </p:cNvPr>
          <p:cNvSpPr/>
          <p:nvPr/>
        </p:nvSpPr>
        <p:spPr>
          <a:xfrm>
            <a:off x="1132822" y="1839150"/>
            <a:ext cx="6948772" cy="1077218"/>
          </a:xfrm>
          <a:prstGeom prst="rect">
            <a:avLst/>
          </a:prstGeom>
        </p:spPr>
        <p:txBody>
          <a:bodyPr wrap="square">
            <a:spAutoFit/>
          </a:bodyPr>
          <a:lstStyle/>
          <a:p>
            <a:pPr lvl="0" algn="ctr" defTabSz="914400"/>
            <a:r>
              <a:rPr lang="zh-CN" altLang="en-US" sz="3200" kern="0" dirty="0">
                <a:solidFill>
                  <a:prstClr val="black"/>
                </a:solidFill>
                <a:latin typeface="黑体" panose="02010609060101010101" pitchFamily="49" charset="-122"/>
                <a:ea typeface="黑体" panose="02010609060101010101" pitchFamily="49" charset="-122"/>
                <a:cs typeface="+mj-cs"/>
              </a:rPr>
              <a:t>“上海</a:t>
            </a:r>
            <a:r>
              <a:rPr lang="en-US" altLang="zh-CN" sz="3200" kern="0" dirty="0">
                <a:solidFill>
                  <a:prstClr val="black"/>
                </a:solidFill>
                <a:latin typeface="黑体" panose="02010609060101010101" pitchFamily="49" charset="-122"/>
                <a:ea typeface="黑体" panose="02010609060101010101" pitchFamily="49" charset="-122"/>
                <a:cs typeface="+mj-cs"/>
              </a:rPr>
              <a:t>2035”</a:t>
            </a:r>
            <a:r>
              <a:rPr lang="zh-CN" altLang="en-US" sz="3200" kern="0" dirty="0">
                <a:solidFill>
                  <a:prstClr val="black"/>
                </a:solidFill>
                <a:latin typeface="黑体" panose="02010609060101010101" pitchFamily="49" charset="-122"/>
                <a:ea typeface="黑体" panose="02010609060101010101" pitchFamily="49" charset="-122"/>
                <a:cs typeface="+mj-cs"/>
              </a:rPr>
              <a:t>各层次规划成果数据库检查系统</a:t>
            </a:r>
            <a:r>
              <a:rPr lang="en-US" altLang="zh-CN" sz="3200" kern="0" dirty="0">
                <a:solidFill>
                  <a:prstClr val="black"/>
                </a:solidFill>
                <a:latin typeface="黑体" panose="02010609060101010101" pitchFamily="49" charset="-122"/>
                <a:ea typeface="黑体" panose="02010609060101010101" pitchFamily="49" charset="-122"/>
                <a:cs typeface="+mj-cs"/>
              </a:rPr>
              <a:t>v1.0</a:t>
            </a:r>
            <a:r>
              <a:rPr kumimoji="0" lang="zh-CN" altLang="en-US" sz="320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j-cs"/>
              </a:rPr>
              <a:t>验收报告</a:t>
            </a:r>
            <a:endParaRPr kumimoji="0" lang="zh-CN" altLang="en-US" sz="1200" i="0" u="none" strike="noStrike" kern="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06CE9301-ADE9-4BDB-A61F-CC7472F8E7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9592" y="132255"/>
            <a:ext cx="720080" cy="696165"/>
          </a:xfrm>
          <a:prstGeom prst="rect">
            <a:avLst/>
          </a:prstGeom>
        </p:spPr>
      </p:pic>
      <p:sp>
        <p:nvSpPr>
          <p:cNvPr id="11" name="矩形 10">
            <a:extLst>
              <a:ext uri="{FF2B5EF4-FFF2-40B4-BE49-F238E27FC236}">
                <a16:creationId xmlns:a16="http://schemas.microsoft.com/office/drawing/2014/main" id="{D96D449D-6F3F-49C8-AE88-0CD0FB2A7D40}"/>
              </a:ext>
            </a:extLst>
          </p:cNvPr>
          <p:cNvSpPr/>
          <p:nvPr/>
        </p:nvSpPr>
        <p:spPr>
          <a:xfrm>
            <a:off x="2771800" y="3741840"/>
            <a:ext cx="3744416" cy="307777"/>
          </a:xfrm>
          <a:prstGeom prst="rect">
            <a:avLst/>
          </a:prstGeom>
        </p:spPr>
        <p:txBody>
          <a:bodyPr wrap="square">
            <a:spAutoFit/>
          </a:bodyPr>
          <a:lstStyle/>
          <a:p>
            <a:r>
              <a:rPr lang="en-US" altLang="zh-CN" sz="1400" dirty="0">
                <a:latin typeface="等线" panose="02010600030101010101" pitchFamily="2" charset="-122"/>
                <a:ea typeface="等线" panose="02010600030101010101" pitchFamily="2" charset="-122"/>
                <a:cs typeface="Times New Roman" panose="02020603050405020304" pitchFamily="18" charset="0"/>
              </a:rPr>
              <a:t>华东师范大学地理信息科学教育部重点实验室</a:t>
            </a:r>
            <a:endParaRPr lang="zh-CN" altLang="en-US" sz="1400" dirty="0">
              <a:latin typeface="等线" panose="02010600030101010101" pitchFamily="2" charset="-122"/>
              <a:ea typeface="等线" panose="02010600030101010101" pitchFamily="2" charset="-122"/>
            </a:endParaRPr>
          </a:p>
        </p:txBody>
      </p:sp>
      <p:sp>
        <p:nvSpPr>
          <p:cNvPr id="18" name="矩形 17">
            <a:extLst>
              <a:ext uri="{FF2B5EF4-FFF2-40B4-BE49-F238E27FC236}">
                <a16:creationId xmlns:a16="http://schemas.microsoft.com/office/drawing/2014/main" id="{AB4D7156-390D-4B88-87F6-E898D8514B1A}"/>
              </a:ext>
            </a:extLst>
          </p:cNvPr>
          <p:cNvSpPr/>
          <p:nvPr/>
        </p:nvSpPr>
        <p:spPr>
          <a:xfrm>
            <a:off x="3581985" y="3444523"/>
            <a:ext cx="1980029" cy="307777"/>
          </a:xfrm>
          <a:prstGeom prst="rect">
            <a:avLst/>
          </a:prstGeom>
        </p:spPr>
        <p:txBody>
          <a:bodyPr wrap="none">
            <a:spAutoFit/>
          </a:bodyPr>
          <a:lstStyle/>
          <a:p>
            <a:r>
              <a:rPr lang="zh-CN" altLang="zh-CN" sz="1400" dirty="0">
                <a:latin typeface="等线" panose="02010600030101010101" pitchFamily="2" charset="-122"/>
                <a:ea typeface="等线" panose="02010600030101010101" pitchFamily="2" charset="-122"/>
                <a:cs typeface="Times New Roman" panose="02020603050405020304" pitchFamily="18" charset="0"/>
              </a:rPr>
              <a:t>上海市地质调查研究院</a:t>
            </a:r>
            <a:endParaRPr lang="zh-CN" altLang="en-US" sz="14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20" name="Picture 7" descr="C:\Users\Administrator\Desktop\logo2.png">
            <a:extLst>
              <a:ext uri="{FF2B5EF4-FFF2-40B4-BE49-F238E27FC236}">
                <a16:creationId xmlns:a16="http://schemas.microsoft.com/office/drawing/2014/main" id="{892FAE6C-BC1D-4BC3-A34B-7DDB233F54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5697" y="132255"/>
            <a:ext cx="936103" cy="75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8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02</a:t>
            </a:r>
            <a:endParaRPr lang="zh-CN" altLang="en-US" sz="2400" b="1" dirty="0">
              <a:solidFill>
                <a:schemeClr val="bg1"/>
              </a:solidFill>
              <a:latin typeface="微软雅黑" pitchFamily="34" charset="-122"/>
              <a:ea typeface="微软雅黑" pitchFamily="34" charset="-122"/>
            </a:endParaRPr>
          </a:p>
        </p:txBody>
      </p:sp>
      <p:sp>
        <p:nvSpPr>
          <p:cNvPr id="11" name="TextBox 10"/>
          <p:cNvSpPr txBox="1"/>
          <p:nvPr/>
        </p:nvSpPr>
        <p:spPr>
          <a:xfrm>
            <a:off x="1403648" y="321068"/>
            <a:ext cx="1107891"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总体框架</a:t>
            </a:r>
            <a:endParaRPr lang="zh-CN" altLang="en-US" b="1" dirty="0">
              <a:solidFill>
                <a:schemeClr val="accent2">
                  <a:lumMod val="75000"/>
                </a:schemeClr>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626DFD85-7152-4639-A8EB-135A3332691D}"/>
              </a:ext>
            </a:extLst>
          </p:cNvPr>
          <p:cNvPicPr>
            <a:picLocks noChangeAspect="1"/>
          </p:cNvPicPr>
          <p:nvPr/>
        </p:nvPicPr>
        <p:blipFill>
          <a:blip r:embed="rId4"/>
          <a:stretch>
            <a:fillRect/>
          </a:stretch>
        </p:blipFill>
        <p:spPr>
          <a:xfrm>
            <a:off x="35496" y="771550"/>
            <a:ext cx="7697564" cy="4256150"/>
          </a:xfrm>
          <a:prstGeom prst="rect">
            <a:avLst/>
          </a:prstGeom>
        </p:spPr>
      </p:pic>
      <p:sp>
        <p:nvSpPr>
          <p:cNvPr id="6" name="矩形 5">
            <a:extLst>
              <a:ext uri="{FF2B5EF4-FFF2-40B4-BE49-F238E27FC236}">
                <a16:creationId xmlns:a16="http://schemas.microsoft.com/office/drawing/2014/main" id="{983942AA-61D0-420F-B71F-63F2D826C4FF}"/>
              </a:ext>
            </a:extLst>
          </p:cNvPr>
          <p:cNvSpPr/>
          <p:nvPr/>
        </p:nvSpPr>
        <p:spPr>
          <a:xfrm>
            <a:off x="7733060" y="843558"/>
            <a:ext cx="1410940" cy="1015663"/>
          </a:xfrm>
          <a:prstGeom prst="rect">
            <a:avLst/>
          </a:prstGeom>
          <a:ln>
            <a:solidFill>
              <a:srgbClr val="C00000"/>
            </a:solidFill>
          </a:ln>
        </p:spPr>
        <p:txBody>
          <a:bodyPr wrap="square">
            <a:spAutoFit/>
          </a:bodyPr>
          <a:lstStyle/>
          <a:p>
            <a:r>
              <a:rPr lang="zh-CN" altLang="en-US" sz="1200" dirty="0">
                <a:latin typeface="等线" panose="02010600030101010101" pitchFamily="2" charset="-122"/>
                <a:ea typeface="等线" panose="02010600030101010101" pitchFamily="2" charset="-122"/>
              </a:rPr>
              <a:t>土地利用总体规划数据库层：基于各项规划数据库的部署，提供基础数据操作服务。</a:t>
            </a:r>
          </a:p>
        </p:txBody>
      </p:sp>
    </p:spTree>
    <p:extLst>
      <p:ext uri="{BB962C8B-B14F-4D97-AF65-F5344CB8AC3E}">
        <p14:creationId xmlns:p14="http://schemas.microsoft.com/office/powerpoint/2010/main" val="1715761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02</a:t>
            </a:r>
            <a:endParaRPr lang="zh-CN" altLang="en-US" sz="2400" b="1" dirty="0">
              <a:solidFill>
                <a:schemeClr val="bg1"/>
              </a:solidFill>
              <a:latin typeface="微软雅黑" pitchFamily="34" charset="-122"/>
              <a:ea typeface="微软雅黑" pitchFamily="34" charset="-122"/>
            </a:endParaRPr>
          </a:p>
        </p:txBody>
      </p:sp>
      <p:sp>
        <p:nvSpPr>
          <p:cNvPr id="11" name="TextBox 10"/>
          <p:cNvSpPr txBox="1"/>
          <p:nvPr/>
        </p:nvSpPr>
        <p:spPr>
          <a:xfrm>
            <a:off x="1403648" y="321068"/>
            <a:ext cx="1107891"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总体框架</a:t>
            </a:r>
            <a:endParaRPr lang="zh-CN" altLang="en-US" b="1" dirty="0">
              <a:solidFill>
                <a:schemeClr val="accent2">
                  <a:lumMod val="75000"/>
                </a:schemeClr>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626DFD85-7152-4639-A8EB-135A3332691D}"/>
              </a:ext>
            </a:extLst>
          </p:cNvPr>
          <p:cNvPicPr>
            <a:picLocks noChangeAspect="1"/>
          </p:cNvPicPr>
          <p:nvPr/>
        </p:nvPicPr>
        <p:blipFill>
          <a:blip r:embed="rId5"/>
          <a:stretch>
            <a:fillRect/>
          </a:stretch>
        </p:blipFill>
        <p:spPr>
          <a:xfrm>
            <a:off x="21435" y="771550"/>
            <a:ext cx="7697564" cy="4256150"/>
          </a:xfrm>
          <a:prstGeom prst="rect">
            <a:avLst/>
          </a:prstGeom>
        </p:spPr>
      </p:pic>
      <p:sp>
        <p:nvSpPr>
          <p:cNvPr id="4" name="矩形 3">
            <a:extLst>
              <a:ext uri="{FF2B5EF4-FFF2-40B4-BE49-F238E27FC236}">
                <a16:creationId xmlns:a16="http://schemas.microsoft.com/office/drawing/2014/main" id="{CAE47F86-A7D0-405B-8A69-B40AB780B1BA}"/>
              </a:ext>
            </a:extLst>
          </p:cNvPr>
          <p:cNvSpPr/>
          <p:nvPr/>
        </p:nvSpPr>
        <p:spPr>
          <a:xfrm>
            <a:off x="7734675" y="2283718"/>
            <a:ext cx="1310205" cy="1938992"/>
          </a:xfrm>
          <a:prstGeom prst="rect">
            <a:avLst/>
          </a:prstGeom>
          <a:ln>
            <a:solidFill>
              <a:srgbClr val="C00000"/>
            </a:solidFill>
          </a:ln>
        </p:spPr>
        <p:txBody>
          <a:bodyPr wrap="square">
            <a:spAutoFit/>
          </a:bodyPr>
          <a:lstStyle/>
          <a:p>
            <a:r>
              <a:rPr lang="zh-CN" altLang="en-US" sz="1200" dirty="0">
                <a:latin typeface="等线" panose="02010600030101010101" pitchFamily="2" charset="-122"/>
                <a:ea typeface="等线" panose="02010600030101010101" pitchFamily="2" charset="-122"/>
              </a:rPr>
              <a:t>上海市国土空间规划成果数据库检查任务层</a:t>
            </a:r>
            <a:r>
              <a:rPr lang="zh-CN" altLang="zh-CN" sz="1200" dirty="0">
                <a:latin typeface="等线" panose="02010600030101010101" pitchFamily="2" charset="-122"/>
                <a:ea typeface="等线" panose="02010600030101010101" pitchFamily="2" charset="-122"/>
              </a:rPr>
              <a:t>：</a:t>
            </a:r>
            <a:endParaRPr lang="en-US" altLang="zh-CN" sz="1200" dirty="0">
              <a:latin typeface="等线" panose="02010600030101010101" pitchFamily="2" charset="-122"/>
              <a:ea typeface="等线" panose="02010600030101010101" pitchFamily="2" charset="-122"/>
            </a:endParaRPr>
          </a:p>
          <a:p>
            <a:r>
              <a:rPr lang="zh-CN" altLang="zh-CN" sz="1200" dirty="0">
                <a:latin typeface="等线" panose="02010600030101010101" pitchFamily="2" charset="-122"/>
                <a:ea typeface="等线" panose="02010600030101010101" pitchFamily="2" charset="-122"/>
              </a:rPr>
              <a:t>对各项规划的数据库进行</a:t>
            </a:r>
            <a:r>
              <a:rPr lang="zh-CN" altLang="en-US" sz="1200" dirty="0">
                <a:latin typeface="等线" panose="02010600030101010101" pitchFamily="2" charset="-122"/>
                <a:ea typeface="等线" panose="02010600030101010101" pitchFamily="2" charset="-122"/>
              </a:rPr>
              <a:t>各项检查、统计以及数据储存备份，对数据库检查模块结果进行人机交互核对提供辅助</a:t>
            </a:r>
            <a:endParaRPr lang="zh-CN" altLang="en-US" sz="1200" dirty="0"/>
          </a:p>
        </p:txBody>
      </p:sp>
    </p:spTree>
    <p:extLst>
      <p:ext uri="{BB962C8B-B14F-4D97-AF65-F5344CB8AC3E}">
        <p14:creationId xmlns:p14="http://schemas.microsoft.com/office/powerpoint/2010/main" val="357802890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02</a:t>
            </a:r>
            <a:endParaRPr lang="zh-CN" altLang="en-US" sz="2400" b="1" dirty="0">
              <a:solidFill>
                <a:schemeClr val="bg1"/>
              </a:solidFill>
              <a:latin typeface="微软雅黑" pitchFamily="34" charset="-122"/>
              <a:ea typeface="微软雅黑" pitchFamily="34" charset="-122"/>
            </a:endParaRPr>
          </a:p>
        </p:txBody>
      </p:sp>
      <p:sp>
        <p:nvSpPr>
          <p:cNvPr id="11" name="TextBox 10"/>
          <p:cNvSpPr txBox="1"/>
          <p:nvPr/>
        </p:nvSpPr>
        <p:spPr>
          <a:xfrm>
            <a:off x="1403648" y="321068"/>
            <a:ext cx="1107891"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总体框架</a:t>
            </a:r>
            <a:endParaRPr lang="zh-CN" altLang="en-US" b="1" dirty="0">
              <a:solidFill>
                <a:schemeClr val="accent2">
                  <a:lumMod val="75000"/>
                </a:schemeClr>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626DFD85-7152-4639-A8EB-135A3332691D}"/>
              </a:ext>
            </a:extLst>
          </p:cNvPr>
          <p:cNvPicPr>
            <a:picLocks noChangeAspect="1"/>
          </p:cNvPicPr>
          <p:nvPr/>
        </p:nvPicPr>
        <p:blipFill>
          <a:blip r:embed="rId5"/>
          <a:stretch>
            <a:fillRect/>
          </a:stretch>
        </p:blipFill>
        <p:spPr>
          <a:xfrm>
            <a:off x="21435" y="771550"/>
            <a:ext cx="7697564" cy="4256150"/>
          </a:xfrm>
          <a:prstGeom prst="rect">
            <a:avLst/>
          </a:prstGeom>
        </p:spPr>
      </p:pic>
      <p:sp>
        <p:nvSpPr>
          <p:cNvPr id="4" name="矩形 3">
            <a:extLst>
              <a:ext uri="{FF2B5EF4-FFF2-40B4-BE49-F238E27FC236}">
                <a16:creationId xmlns:a16="http://schemas.microsoft.com/office/drawing/2014/main" id="{5E454E40-57B3-48AC-B82E-0D0F504897C8}"/>
              </a:ext>
            </a:extLst>
          </p:cNvPr>
          <p:cNvSpPr/>
          <p:nvPr/>
        </p:nvSpPr>
        <p:spPr>
          <a:xfrm>
            <a:off x="7752310" y="3750427"/>
            <a:ext cx="1317497" cy="1277273"/>
          </a:xfrm>
          <a:prstGeom prst="rect">
            <a:avLst/>
          </a:prstGeom>
          <a:ln>
            <a:solidFill>
              <a:srgbClr val="C00000"/>
            </a:solidFill>
          </a:ln>
        </p:spPr>
        <p:txBody>
          <a:bodyPr wrap="square">
            <a:spAutoFit/>
          </a:bodyPr>
          <a:lstStyle/>
          <a:p>
            <a:r>
              <a:rPr lang="zh-CN" altLang="zh-CN" sz="1100" kern="100" dirty="0">
                <a:latin typeface="等线" panose="02010600030101010101" pitchFamily="2" charset="-122"/>
                <a:ea typeface="等线" panose="02010600030101010101" pitchFamily="2" charset="-122"/>
                <a:cs typeface="Times New Roman" panose="02020603050405020304" pitchFamily="18" charset="0"/>
              </a:rPr>
              <a:t>结果输出</a:t>
            </a:r>
            <a:r>
              <a:rPr lang="zh-CN" altLang="en-US" sz="1100" kern="100" dirty="0">
                <a:latin typeface="等线" panose="02010600030101010101" pitchFamily="2" charset="-122"/>
                <a:ea typeface="等线" panose="02010600030101010101" pitchFamily="2" charset="-122"/>
                <a:cs typeface="Times New Roman" panose="02020603050405020304" pitchFamily="18" charset="0"/>
              </a:rPr>
              <a:t>层</a:t>
            </a:r>
            <a:r>
              <a:rPr lang="zh-CN" altLang="zh-CN" sz="1100" kern="100" dirty="0">
                <a:latin typeface="等线" panose="02010600030101010101" pitchFamily="2" charset="-122"/>
                <a:ea typeface="等线" panose="02010600030101010101" pitchFamily="2" charset="-122"/>
                <a:cs typeface="Times New Roman" panose="02020603050405020304" pitchFamily="18" charset="0"/>
              </a:rPr>
              <a:t>： 基于模块检查的结果 直接为用户提供标注例外并有选择性地生成错误报告、按要求生成统计表格等功能。</a:t>
            </a:r>
            <a:endParaRPr lang="zh-CN" altLang="en-US" sz="11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766419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02</a:t>
            </a:r>
            <a:endParaRPr lang="zh-CN" altLang="en-US" sz="2400" b="1" dirty="0">
              <a:solidFill>
                <a:schemeClr val="bg1"/>
              </a:solidFill>
              <a:latin typeface="微软雅黑" pitchFamily="34" charset="-122"/>
              <a:ea typeface="微软雅黑" pitchFamily="34" charset="-122"/>
            </a:endParaRPr>
          </a:p>
        </p:txBody>
      </p:sp>
      <p:sp>
        <p:nvSpPr>
          <p:cNvPr id="3" name="Rectangle 2">
            <a:extLst>
              <a:ext uri="{FF2B5EF4-FFF2-40B4-BE49-F238E27FC236}">
                <a16:creationId xmlns:a16="http://schemas.microsoft.com/office/drawing/2014/main" id="{0995495B-4F24-4A16-AFB4-CCAB17B1C32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3">
            <a:extLst>
              <a:ext uri="{FF2B5EF4-FFF2-40B4-BE49-F238E27FC236}">
                <a16:creationId xmlns:a16="http://schemas.microsoft.com/office/drawing/2014/main" id="{B2A8226D-DF2A-4B00-BEBD-89E95638AD66}"/>
              </a:ext>
            </a:extLst>
          </p:cNvPr>
          <p:cNvSpPr>
            <a:spLocks noChangeArrowheads="1"/>
          </p:cNvSpPr>
          <p:nvPr/>
        </p:nvSpPr>
        <p:spPr bwMode="auto">
          <a:xfrm>
            <a:off x="2609587" y="4691089"/>
            <a:ext cx="403244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304800" algn="ctr" defTabSz="914400" eaLnBrk="0" fontAlgn="base" hangingPunct="0">
              <a:spcBef>
                <a:spcPct val="0"/>
              </a:spcBef>
              <a:spcAft>
                <a:spcPct val="0"/>
              </a:spcAft>
            </a:pPr>
            <a:r>
              <a:rPr lang="zh-CN" altLang="en-US" sz="1200" dirty="0">
                <a:latin typeface="等线" panose="02010600030101010101" pitchFamily="2" charset="-122"/>
                <a:ea typeface="等线" panose="02010600030101010101" pitchFamily="2" charset="-122"/>
              </a:rPr>
              <a:t>“上海</a:t>
            </a:r>
            <a:r>
              <a:rPr lang="en-US" altLang="zh-CN" sz="1200" dirty="0">
                <a:latin typeface="等线" panose="02010600030101010101" pitchFamily="2" charset="-122"/>
                <a:ea typeface="等线" panose="02010600030101010101" pitchFamily="2" charset="-122"/>
              </a:rPr>
              <a:t>2035”</a:t>
            </a:r>
            <a:r>
              <a:rPr lang="zh-CN" altLang="en-US" sz="1200" dirty="0">
                <a:latin typeface="等线" panose="02010600030101010101" pitchFamily="2" charset="-122"/>
                <a:ea typeface="等线" panose="02010600030101010101" pitchFamily="2" charset="-122"/>
              </a:rPr>
              <a:t>各层次规划成果数据库检查系统检查</a:t>
            </a:r>
            <a:r>
              <a:rPr kumimoji="0" lang="zh-CN" altLang="en-US" sz="12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流程</a:t>
            </a:r>
            <a:endParaRPr kumimoji="0" lang="zh-CN" altLang="en-US" sz="1800" b="0"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p:txBody>
      </p:sp>
      <p:sp>
        <p:nvSpPr>
          <p:cNvPr id="7" name="矩形 6">
            <a:extLst>
              <a:ext uri="{FF2B5EF4-FFF2-40B4-BE49-F238E27FC236}">
                <a16:creationId xmlns:a16="http://schemas.microsoft.com/office/drawing/2014/main" id="{9E0A2F46-34AF-4BF9-B0D3-7EDB35BE50C8}"/>
              </a:ext>
            </a:extLst>
          </p:cNvPr>
          <p:cNvSpPr/>
          <p:nvPr/>
        </p:nvSpPr>
        <p:spPr>
          <a:xfrm>
            <a:off x="4193659" y="755448"/>
            <a:ext cx="11521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rPr>
              <a:t>新建任务</a:t>
            </a:r>
          </a:p>
        </p:txBody>
      </p:sp>
      <p:cxnSp>
        <p:nvCxnSpPr>
          <p:cNvPr id="9" name="连接符: 肘形 8">
            <a:extLst>
              <a:ext uri="{FF2B5EF4-FFF2-40B4-BE49-F238E27FC236}">
                <a16:creationId xmlns:a16="http://schemas.microsoft.com/office/drawing/2014/main" id="{1738C957-89A2-4D45-8AF5-652F19F8DD3A}"/>
              </a:ext>
            </a:extLst>
          </p:cNvPr>
          <p:cNvCxnSpPr>
            <a:cxnSpLocks/>
            <a:stCxn id="7" idx="2"/>
            <a:endCxn id="13" idx="0"/>
          </p:cNvCxnSpPr>
          <p:nvPr/>
        </p:nvCxnSpPr>
        <p:spPr>
          <a:xfrm rot="5400000">
            <a:off x="3912663" y="652800"/>
            <a:ext cx="394373" cy="131974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920A1CD1-6432-456E-89F6-68349B55BC0E}"/>
              </a:ext>
            </a:extLst>
          </p:cNvPr>
          <p:cNvSpPr/>
          <p:nvPr/>
        </p:nvSpPr>
        <p:spPr>
          <a:xfrm>
            <a:off x="2873911" y="1509861"/>
            <a:ext cx="11521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数据库检查</a:t>
            </a:r>
          </a:p>
        </p:txBody>
      </p:sp>
      <p:sp>
        <p:nvSpPr>
          <p:cNvPr id="16" name="矩形 15">
            <a:extLst>
              <a:ext uri="{FF2B5EF4-FFF2-40B4-BE49-F238E27FC236}">
                <a16:creationId xmlns:a16="http://schemas.microsoft.com/office/drawing/2014/main" id="{B66CFFCA-0B8C-4F9C-BD53-2AF86425A6D2}"/>
              </a:ext>
            </a:extLst>
          </p:cNvPr>
          <p:cNvSpPr/>
          <p:nvPr/>
        </p:nvSpPr>
        <p:spPr>
          <a:xfrm>
            <a:off x="4193659" y="1509861"/>
            <a:ext cx="11521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文本辅助检查</a:t>
            </a:r>
          </a:p>
        </p:txBody>
      </p:sp>
      <p:cxnSp>
        <p:nvCxnSpPr>
          <p:cNvPr id="17" name="连接符: 肘形 16">
            <a:extLst>
              <a:ext uri="{FF2B5EF4-FFF2-40B4-BE49-F238E27FC236}">
                <a16:creationId xmlns:a16="http://schemas.microsoft.com/office/drawing/2014/main" id="{FA82E642-B901-4101-8EAA-F3CCB03A95D8}"/>
              </a:ext>
            </a:extLst>
          </p:cNvPr>
          <p:cNvCxnSpPr>
            <a:cxnSpLocks/>
            <a:stCxn id="7" idx="2"/>
            <a:endCxn id="18" idx="0"/>
          </p:cNvCxnSpPr>
          <p:nvPr/>
        </p:nvCxnSpPr>
        <p:spPr>
          <a:xfrm rot="16200000" flipH="1">
            <a:off x="5231544" y="653667"/>
            <a:ext cx="396107" cy="131974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E0FFAAE-ABE1-4B95-B3D8-0C3082486059}"/>
              </a:ext>
            </a:extLst>
          </p:cNvPr>
          <p:cNvSpPr/>
          <p:nvPr/>
        </p:nvSpPr>
        <p:spPr>
          <a:xfrm>
            <a:off x="5513407" y="1511595"/>
            <a:ext cx="11521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控制线提取</a:t>
            </a:r>
          </a:p>
        </p:txBody>
      </p:sp>
      <p:cxnSp>
        <p:nvCxnSpPr>
          <p:cNvPr id="21" name="直接箭头连接符 20">
            <a:extLst>
              <a:ext uri="{FF2B5EF4-FFF2-40B4-BE49-F238E27FC236}">
                <a16:creationId xmlns:a16="http://schemas.microsoft.com/office/drawing/2014/main" id="{F80C63F2-9917-4907-82B2-80074EE50D65}"/>
              </a:ext>
            </a:extLst>
          </p:cNvPr>
          <p:cNvCxnSpPr>
            <a:cxnSpLocks/>
            <a:stCxn id="7" idx="2"/>
            <a:endCxn id="16" idx="0"/>
          </p:cNvCxnSpPr>
          <p:nvPr/>
        </p:nvCxnSpPr>
        <p:spPr>
          <a:xfrm>
            <a:off x="4769723" y="1115488"/>
            <a:ext cx="0" cy="3943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21E3DB57-C076-4496-9078-A2BEAFF70BAF}"/>
              </a:ext>
            </a:extLst>
          </p:cNvPr>
          <p:cNvCxnSpPr>
            <a:cxnSpLocks/>
            <a:stCxn id="13" idx="2"/>
            <a:endCxn id="27" idx="0"/>
          </p:cNvCxnSpPr>
          <p:nvPr/>
        </p:nvCxnSpPr>
        <p:spPr>
          <a:xfrm rot="16200000" flipH="1">
            <a:off x="3986363" y="1333513"/>
            <a:ext cx="246972" cy="1319748"/>
          </a:xfrm>
          <a:prstGeom prst="bentConnector3">
            <a:avLst>
              <a:gd name="adj1" fmla="val 530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E9297A5-D93F-4AFF-9A3B-FB2ADB8EC41F}"/>
              </a:ext>
            </a:extLst>
          </p:cNvPr>
          <p:cNvSpPr/>
          <p:nvPr/>
        </p:nvSpPr>
        <p:spPr>
          <a:xfrm>
            <a:off x="4193659" y="2116873"/>
            <a:ext cx="11521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结果审查</a:t>
            </a:r>
          </a:p>
        </p:txBody>
      </p:sp>
      <p:cxnSp>
        <p:nvCxnSpPr>
          <p:cNvPr id="29" name="连接符: 肘形 28">
            <a:extLst>
              <a:ext uri="{FF2B5EF4-FFF2-40B4-BE49-F238E27FC236}">
                <a16:creationId xmlns:a16="http://schemas.microsoft.com/office/drawing/2014/main" id="{053EB7D3-36A3-44BF-95D6-B053F4169DDA}"/>
              </a:ext>
            </a:extLst>
          </p:cNvPr>
          <p:cNvCxnSpPr>
            <a:cxnSpLocks/>
            <a:stCxn id="18" idx="2"/>
            <a:endCxn id="27" idx="0"/>
          </p:cNvCxnSpPr>
          <p:nvPr/>
        </p:nvCxnSpPr>
        <p:spPr>
          <a:xfrm rot="5400000">
            <a:off x="5306978" y="1334380"/>
            <a:ext cx="245238" cy="1319748"/>
          </a:xfrm>
          <a:prstGeom prst="bentConnector3">
            <a:avLst>
              <a:gd name="adj1" fmla="val 530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746EC0D-26A7-49C9-9F31-617976CFCCDD}"/>
              </a:ext>
            </a:extLst>
          </p:cNvPr>
          <p:cNvCxnSpPr>
            <a:cxnSpLocks/>
            <a:stCxn id="16" idx="2"/>
            <a:endCxn id="27" idx="0"/>
          </p:cNvCxnSpPr>
          <p:nvPr/>
        </p:nvCxnSpPr>
        <p:spPr>
          <a:xfrm>
            <a:off x="4769723" y="1869901"/>
            <a:ext cx="0" cy="246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流程图: 决策 34">
            <a:extLst>
              <a:ext uri="{FF2B5EF4-FFF2-40B4-BE49-F238E27FC236}">
                <a16:creationId xmlns:a16="http://schemas.microsoft.com/office/drawing/2014/main" id="{688F7E78-9877-46F0-B75E-351A2912C987}"/>
              </a:ext>
            </a:extLst>
          </p:cNvPr>
          <p:cNvSpPr/>
          <p:nvPr/>
        </p:nvSpPr>
        <p:spPr>
          <a:xfrm>
            <a:off x="3923928" y="2692384"/>
            <a:ext cx="1691590" cy="473661"/>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tx1"/>
                </a:solidFill>
                <a:latin typeface="黑体" panose="02010609060101010101" pitchFamily="49" charset="-122"/>
                <a:ea typeface="黑体" panose="02010609060101010101" pitchFamily="49" charset="-122"/>
              </a:rPr>
              <a:t>异常判定</a:t>
            </a:r>
          </a:p>
        </p:txBody>
      </p:sp>
      <p:cxnSp>
        <p:nvCxnSpPr>
          <p:cNvPr id="37" name="直接箭头连接符 36">
            <a:extLst>
              <a:ext uri="{FF2B5EF4-FFF2-40B4-BE49-F238E27FC236}">
                <a16:creationId xmlns:a16="http://schemas.microsoft.com/office/drawing/2014/main" id="{C02659CA-F9BC-4374-9C63-97C0642645DF}"/>
              </a:ext>
            </a:extLst>
          </p:cNvPr>
          <p:cNvCxnSpPr>
            <a:cxnSpLocks/>
            <a:stCxn id="27" idx="2"/>
            <a:endCxn id="35" idx="0"/>
          </p:cNvCxnSpPr>
          <p:nvPr/>
        </p:nvCxnSpPr>
        <p:spPr>
          <a:xfrm>
            <a:off x="4769723" y="2476913"/>
            <a:ext cx="0" cy="215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AC2A4E74-9597-420F-8117-FCCDF8D1D2CF}"/>
              </a:ext>
            </a:extLst>
          </p:cNvPr>
          <p:cNvCxnSpPr>
            <a:cxnSpLocks/>
            <a:stCxn id="35" idx="2"/>
            <a:endCxn id="44" idx="0"/>
          </p:cNvCxnSpPr>
          <p:nvPr/>
        </p:nvCxnSpPr>
        <p:spPr>
          <a:xfrm rot="5400000">
            <a:off x="4118105" y="2764785"/>
            <a:ext cx="250358" cy="1052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D58DC08A-8D26-4260-9850-3481CAD80EC6}"/>
              </a:ext>
            </a:extLst>
          </p:cNvPr>
          <p:cNvSpPr/>
          <p:nvPr/>
        </p:nvSpPr>
        <p:spPr>
          <a:xfrm>
            <a:off x="3140780" y="3416403"/>
            <a:ext cx="11521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数据无误标注例外</a:t>
            </a:r>
          </a:p>
        </p:txBody>
      </p:sp>
      <p:cxnSp>
        <p:nvCxnSpPr>
          <p:cNvPr id="47" name="连接符: 肘形 46">
            <a:extLst>
              <a:ext uri="{FF2B5EF4-FFF2-40B4-BE49-F238E27FC236}">
                <a16:creationId xmlns:a16="http://schemas.microsoft.com/office/drawing/2014/main" id="{3808DBEC-B59E-4703-AAAA-F73ED55F069D}"/>
              </a:ext>
            </a:extLst>
          </p:cNvPr>
          <p:cNvCxnSpPr>
            <a:cxnSpLocks/>
            <a:stCxn id="35" idx="2"/>
            <a:endCxn id="50" idx="0"/>
          </p:cNvCxnSpPr>
          <p:nvPr/>
        </p:nvCxnSpPr>
        <p:spPr>
          <a:xfrm rot="16200000" flipH="1">
            <a:off x="5157751" y="2778016"/>
            <a:ext cx="250357" cy="102641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9715DA57-4634-4472-ABC7-521C407D7AC4}"/>
              </a:ext>
            </a:extLst>
          </p:cNvPr>
          <p:cNvSpPr/>
          <p:nvPr/>
        </p:nvSpPr>
        <p:spPr>
          <a:xfrm>
            <a:off x="5220072" y="3416402"/>
            <a:ext cx="11521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数据有误返回修改</a:t>
            </a:r>
          </a:p>
        </p:txBody>
      </p:sp>
      <p:cxnSp>
        <p:nvCxnSpPr>
          <p:cNvPr id="52" name="连接符: 肘形 51">
            <a:extLst>
              <a:ext uri="{FF2B5EF4-FFF2-40B4-BE49-F238E27FC236}">
                <a16:creationId xmlns:a16="http://schemas.microsoft.com/office/drawing/2014/main" id="{9B607848-6498-4A8F-82A5-4E49CDEC3253}"/>
              </a:ext>
            </a:extLst>
          </p:cNvPr>
          <p:cNvCxnSpPr>
            <a:cxnSpLocks/>
            <a:stCxn id="50" idx="1"/>
            <a:endCxn id="58" idx="0"/>
          </p:cNvCxnSpPr>
          <p:nvPr/>
        </p:nvCxnSpPr>
        <p:spPr>
          <a:xfrm rot="10800000" flipV="1">
            <a:off x="4766718" y="3596421"/>
            <a:ext cx="453355" cy="54005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771A5B8C-072F-48B7-900F-E324AE5BFFDD}"/>
              </a:ext>
            </a:extLst>
          </p:cNvPr>
          <p:cNvCxnSpPr>
            <a:cxnSpLocks/>
            <a:stCxn id="44" idx="3"/>
            <a:endCxn id="58" idx="0"/>
          </p:cNvCxnSpPr>
          <p:nvPr/>
        </p:nvCxnSpPr>
        <p:spPr>
          <a:xfrm>
            <a:off x="4292908" y="3596423"/>
            <a:ext cx="473809" cy="54005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8249E559-0835-4109-8677-0C2A38B80C8E}"/>
              </a:ext>
            </a:extLst>
          </p:cNvPr>
          <p:cNvSpPr/>
          <p:nvPr/>
        </p:nvSpPr>
        <p:spPr>
          <a:xfrm>
            <a:off x="4053833" y="4136481"/>
            <a:ext cx="1425767" cy="5363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错误报告</a:t>
            </a:r>
            <a:r>
              <a:rPr lang="en-US" altLang="zh-CN" sz="1200" dirty="0">
                <a:solidFill>
                  <a:schemeClr val="tx1"/>
                </a:solidFill>
                <a:latin typeface="黑体" panose="02010609060101010101" pitchFamily="49" charset="-122"/>
                <a:ea typeface="黑体" panose="02010609060101010101" pitchFamily="49" charset="-122"/>
              </a:rPr>
              <a:t>/</a:t>
            </a:r>
            <a:r>
              <a:rPr lang="zh-CN" altLang="en-US" sz="1200" dirty="0">
                <a:solidFill>
                  <a:schemeClr val="tx1"/>
                </a:solidFill>
                <a:latin typeface="黑体" panose="02010609060101010101" pitchFamily="49" charset="-122"/>
                <a:ea typeface="黑体" panose="02010609060101010101" pitchFamily="49" charset="-122"/>
              </a:rPr>
              <a:t>统计表格</a:t>
            </a:r>
            <a:r>
              <a:rPr lang="en-US" altLang="zh-CN" sz="1200" dirty="0">
                <a:solidFill>
                  <a:schemeClr val="tx1"/>
                </a:solidFill>
                <a:latin typeface="黑体" panose="02010609060101010101" pitchFamily="49" charset="-122"/>
                <a:ea typeface="黑体" panose="02010609060101010101" pitchFamily="49" charset="-122"/>
              </a:rPr>
              <a:t>/</a:t>
            </a:r>
            <a:r>
              <a:rPr lang="zh-CN" altLang="en-US" sz="1200" dirty="0">
                <a:solidFill>
                  <a:schemeClr val="tx1"/>
                </a:solidFill>
                <a:latin typeface="黑体" panose="02010609060101010101" pitchFamily="49" charset="-122"/>
                <a:ea typeface="黑体" panose="02010609060101010101" pitchFamily="49" charset="-122"/>
              </a:rPr>
              <a:t>控制线数据库</a:t>
            </a:r>
          </a:p>
        </p:txBody>
      </p:sp>
      <p:sp>
        <p:nvSpPr>
          <p:cNvPr id="68" name="TextBox 10">
            <a:extLst>
              <a:ext uri="{FF2B5EF4-FFF2-40B4-BE49-F238E27FC236}">
                <a16:creationId xmlns:a16="http://schemas.microsoft.com/office/drawing/2014/main" id="{2B6AA8B7-0A01-44A5-BE67-0391968A6B5B}"/>
              </a:ext>
            </a:extLst>
          </p:cNvPr>
          <p:cNvSpPr txBox="1"/>
          <p:nvPr/>
        </p:nvSpPr>
        <p:spPr>
          <a:xfrm>
            <a:off x="1403648" y="321068"/>
            <a:ext cx="1569555"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软件总体设计</a:t>
            </a:r>
            <a:endParaRPr lang="zh-CN" altLang="en-US" b="1" dirty="0">
              <a:solidFill>
                <a:schemeClr val="accent2">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5993985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2" descr="C:\Users\admin\Desktop\未命名 -4.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15000"/>
                    </a14:imgEffect>
                  </a14:imgLayer>
                </a14:imgProps>
              </a:ext>
              <a:ext uri="{28A0092B-C50C-407E-A947-70E740481C1C}">
                <a14:useLocalDpi xmlns:a14="http://schemas.microsoft.com/office/drawing/2010/main" val="0"/>
              </a:ext>
            </a:extLst>
          </a:blip>
          <a:srcRect/>
          <a:stretch>
            <a:fillRect/>
          </a:stretch>
        </p:blipFill>
        <p:spPr bwMode="auto">
          <a:xfrm>
            <a:off x="2987825" y="5168"/>
            <a:ext cx="6156176" cy="18338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39952" y="2767910"/>
            <a:ext cx="2031220"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a:t>
            </a:r>
          </a:p>
        </p:txBody>
      </p:sp>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 y="1994788"/>
            <a:ext cx="2566662" cy="200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8724" y="2089363"/>
            <a:ext cx="1752298" cy="1785052"/>
          </a:xfrm>
          <a:prstGeom prst="rect">
            <a:avLst/>
          </a:prstGeom>
          <a:noFill/>
        </p:spPr>
        <p:txBody>
          <a:bodyPr wrap="none" lIns="91388" tIns="45694" rIns="91388" bIns="45694" rtlCol="0">
            <a:spAutoFit/>
          </a:bodyPr>
          <a:lstStyle/>
          <a:p>
            <a:r>
              <a:rPr lang="en-US" altLang="zh-CN" sz="11000" dirty="0">
                <a:solidFill>
                  <a:schemeClr val="bg1"/>
                </a:solidFill>
                <a:latin typeface="Arial" pitchFamily="34" charset="0"/>
                <a:ea typeface="微软雅黑" pitchFamily="34" charset="-122"/>
                <a:cs typeface="Arial" pitchFamily="34" charset="0"/>
              </a:rPr>
              <a:t>03</a:t>
            </a:r>
            <a:endParaRPr lang="zh-CN" altLang="en-US" sz="11000" dirty="0">
              <a:solidFill>
                <a:schemeClr val="bg1"/>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321162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15" name="TextBox 4">
            <a:extLst>
              <a:ext uri="{FF2B5EF4-FFF2-40B4-BE49-F238E27FC236}">
                <a16:creationId xmlns:a16="http://schemas.microsoft.com/office/drawing/2014/main" id="{31FDCA63-ED6F-4E07-8AFC-C54C2C0A9F89}"/>
              </a:ext>
            </a:extLst>
          </p:cNvPr>
          <p:cNvSpPr txBox="1"/>
          <p:nvPr/>
        </p:nvSpPr>
        <p:spPr>
          <a:xfrm>
            <a:off x="1475656" y="276665"/>
            <a:ext cx="2031220"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a:t>
            </a:r>
          </a:p>
        </p:txBody>
      </p:sp>
      <p:pic>
        <p:nvPicPr>
          <p:cNvPr id="8" name="图片 7">
            <a:extLst>
              <a:ext uri="{FF2B5EF4-FFF2-40B4-BE49-F238E27FC236}">
                <a16:creationId xmlns:a16="http://schemas.microsoft.com/office/drawing/2014/main" id="{B536DC02-5D52-4F29-9334-45F9E149B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1003524"/>
            <a:ext cx="7146895" cy="3603848"/>
          </a:xfrm>
          <a:prstGeom prst="rect">
            <a:avLst/>
          </a:prstGeom>
        </p:spPr>
      </p:pic>
      <p:sp>
        <p:nvSpPr>
          <p:cNvPr id="19" name="文本框 18">
            <a:extLst>
              <a:ext uri="{FF2B5EF4-FFF2-40B4-BE49-F238E27FC236}">
                <a16:creationId xmlns:a16="http://schemas.microsoft.com/office/drawing/2014/main" id="{ADC4F716-BA9F-47CB-ACBE-D19BDDB797E6}"/>
              </a:ext>
            </a:extLst>
          </p:cNvPr>
          <p:cNvSpPr txBox="1"/>
          <p:nvPr/>
        </p:nvSpPr>
        <p:spPr>
          <a:xfrm>
            <a:off x="-49806" y="3763673"/>
            <a:ext cx="1728192"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等线" panose="02010600030101010101" pitchFamily="2" charset="-122"/>
                <a:ea typeface="等线" panose="02010600030101010101" pitchFamily="2" charset="-122"/>
              </a:rPr>
              <a:t>其他的规划层次按钮会根据未来项目具体需求进行开发</a:t>
            </a:r>
          </a:p>
        </p:txBody>
      </p:sp>
      <p:sp>
        <p:nvSpPr>
          <p:cNvPr id="20" name="矩形 19">
            <a:extLst>
              <a:ext uri="{FF2B5EF4-FFF2-40B4-BE49-F238E27FC236}">
                <a16:creationId xmlns:a16="http://schemas.microsoft.com/office/drawing/2014/main" id="{4FB68A22-7302-49DA-B22D-CABEB5C0AA15}"/>
              </a:ext>
            </a:extLst>
          </p:cNvPr>
          <p:cNvSpPr/>
          <p:nvPr/>
        </p:nvSpPr>
        <p:spPr>
          <a:xfrm>
            <a:off x="2908502" y="2227660"/>
            <a:ext cx="1152128" cy="792088"/>
          </a:xfrm>
          <a:prstGeom prst="rec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1" name="连接符: 肘形 20">
            <a:extLst>
              <a:ext uri="{FF2B5EF4-FFF2-40B4-BE49-F238E27FC236}">
                <a16:creationId xmlns:a16="http://schemas.microsoft.com/office/drawing/2014/main" id="{442F3CDC-B7F0-4E8C-ACCD-35EDE2E60418}"/>
              </a:ext>
            </a:extLst>
          </p:cNvPr>
          <p:cNvCxnSpPr>
            <a:cxnSpLocks/>
            <a:stCxn id="20" idx="0"/>
            <a:endCxn id="22" idx="3"/>
          </p:cNvCxnSpPr>
          <p:nvPr/>
        </p:nvCxnSpPr>
        <p:spPr>
          <a:xfrm rot="16200000" flipV="1">
            <a:off x="1926402" y="669495"/>
            <a:ext cx="937245" cy="2179085"/>
          </a:xfrm>
          <a:prstGeom prst="bentConnector2">
            <a:avLst/>
          </a:prstGeom>
          <a:noFill/>
          <a:ln w="6350" cap="flat" cmpd="sng" algn="ctr">
            <a:solidFill>
              <a:srgbClr val="FF0000"/>
            </a:solidFill>
            <a:prstDash val="solid"/>
            <a:miter lim="800000"/>
            <a:tailEnd type="triangle"/>
          </a:ln>
          <a:effectLst/>
        </p:spPr>
      </p:cxnSp>
      <p:sp>
        <p:nvSpPr>
          <p:cNvPr id="22" name="文本框 21">
            <a:extLst>
              <a:ext uri="{FF2B5EF4-FFF2-40B4-BE49-F238E27FC236}">
                <a16:creationId xmlns:a16="http://schemas.microsoft.com/office/drawing/2014/main" id="{7519D9D5-6500-43CE-A105-FF08BF535291}"/>
              </a:ext>
            </a:extLst>
          </p:cNvPr>
          <p:cNvSpPr txBox="1"/>
          <p:nvPr/>
        </p:nvSpPr>
        <p:spPr>
          <a:xfrm>
            <a:off x="323099" y="1059582"/>
            <a:ext cx="982382" cy="461665"/>
          </a:xfrm>
          <a:prstGeom prst="rect">
            <a:avLst/>
          </a:prstGeom>
          <a:noFill/>
        </p:spPr>
        <p:txBody>
          <a:bodyPr wrap="square" rtlCol="0">
            <a:spAutoFit/>
          </a:bodyPr>
          <a:lstStyle/>
          <a:p>
            <a:pPr defTabSz="914400"/>
            <a:r>
              <a:rPr lang="en-US" altLang="zh-CN" sz="1200" dirty="0">
                <a:solidFill>
                  <a:prstClr val="black"/>
                </a:solidFill>
                <a:latin typeface="等线" panose="020F0502020204030204"/>
                <a:ea typeface="等线" panose="02010600030101010101" pitchFamily="2" charset="-122"/>
              </a:rPr>
              <a:t>2035</a:t>
            </a:r>
            <a:r>
              <a:rPr lang="zh-CN" altLang="en-US" sz="1200" dirty="0">
                <a:solidFill>
                  <a:prstClr val="black"/>
                </a:solidFill>
                <a:latin typeface="等线" panose="020F0502020204030204"/>
                <a:ea typeface="等线" panose="02010600030101010101" pitchFamily="2" charset="-122"/>
              </a:rPr>
              <a:t>区数据库检查任务</a:t>
            </a:r>
          </a:p>
        </p:txBody>
      </p:sp>
      <p:sp>
        <p:nvSpPr>
          <p:cNvPr id="23" name="矩形 22">
            <a:extLst>
              <a:ext uri="{FF2B5EF4-FFF2-40B4-BE49-F238E27FC236}">
                <a16:creationId xmlns:a16="http://schemas.microsoft.com/office/drawing/2014/main" id="{177A7CF0-6B62-4ACA-8615-CAFCDE8EEFE1}"/>
              </a:ext>
            </a:extLst>
          </p:cNvPr>
          <p:cNvSpPr/>
          <p:nvPr/>
        </p:nvSpPr>
        <p:spPr>
          <a:xfrm>
            <a:off x="4276655" y="2122501"/>
            <a:ext cx="1152128" cy="465199"/>
          </a:xfrm>
          <a:prstGeom prst="rec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4" name="连接符: 肘形 23">
            <a:extLst>
              <a:ext uri="{FF2B5EF4-FFF2-40B4-BE49-F238E27FC236}">
                <a16:creationId xmlns:a16="http://schemas.microsoft.com/office/drawing/2014/main" id="{BFA78F06-7471-4032-9995-6DCBB4508C34}"/>
              </a:ext>
            </a:extLst>
          </p:cNvPr>
          <p:cNvCxnSpPr>
            <a:cxnSpLocks/>
            <a:stCxn id="23" idx="0"/>
            <a:endCxn id="25" idx="3"/>
          </p:cNvCxnSpPr>
          <p:nvPr/>
        </p:nvCxnSpPr>
        <p:spPr>
          <a:xfrm rot="16200000" flipV="1">
            <a:off x="3050110" y="319891"/>
            <a:ext cx="306623" cy="3298597"/>
          </a:xfrm>
          <a:prstGeom prst="bentConnector2">
            <a:avLst/>
          </a:prstGeom>
          <a:noFill/>
          <a:ln w="6350" cap="flat" cmpd="sng" algn="ctr">
            <a:solidFill>
              <a:srgbClr val="FF0000"/>
            </a:solidFill>
            <a:prstDash val="solid"/>
            <a:miter lim="800000"/>
            <a:tailEnd type="triangle"/>
          </a:ln>
          <a:effectLst/>
        </p:spPr>
      </p:cxnSp>
      <p:sp>
        <p:nvSpPr>
          <p:cNvPr id="25" name="文本框 24">
            <a:extLst>
              <a:ext uri="{FF2B5EF4-FFF2-40B4-BE49-F238E27FC236}">
                <a16:creationId xmlns:a16="http://schemas.microsoft.com/office/drawing/2014/main" id="{4AAA9B4F-4B8A-469C-833C-2F10E93AB2CA}"/>
              </a:ext>
            </a:extLst>
          </p:cNvPr>
          <p:cNvSpPr txBox="1"/>
          <p:nvPr/>
        </p:nvSpPr>
        <p:spPr>
          <a:xfrm>
            <a:off x="321717" y="1585045"/>
            <a:ext cx="1232405" cy="461665"/>
          </a:xfrm>
          <a:prstGeom prst="rect">
            <a:avLst/>
          </a:prstGeom>
          <a:noFill/>
        </p:spPr>
        <p:txBody>
          <a:bodyPr wrap="square" rtlCol="0">
            <a:spAutoFit/>
          </a:bodyPr>
          <a:lstStyle/>
          <a:p>
            <a:pPr defTabSz="914400"/>
            <a:r>
              <a:rPr lang="zh-CN" altLang="en-US" sz="1200" dirty="0">
                <a:solidFill>
                  <a:prstClr val="black"/>
                </a:solidFill>
                <a:latin typeface="等线" panose="020F0502020204030204"/>
                <a:ea typeface="等线" panose="02010600030101010101" pitchFamily="2" charset="-122"/>
              </a:rPr>
              <a:t>新市镇数据库检查任务</a:t>
            </a:r>
          </a:p>
        </p:txBody>
      </p:sp>
      <p:sp>
        <p:nvSpPr>
          <p:cNvPr id="46" name="矩形 45">
            <a:extLst>
              <a:ext uri="{FF2B5EF4-FFF2-40B4-BE49-F238E27FC236}">
                <a16:creationId xmlns:a16="http://schemas.microsoft.com/office/drawing/2014/main" id="{EBF83940-628C-4B0E-81D4-53CBA8F43676}"/>
              </a:ext>
            </a:extLst>
          </p:cNvPr>
          <p:cNvSpPr/>
          <p:nvPr/>
        </p:nvSpPr>
        <p:spPr>
          <a:xfrm>
            <a:off x="4280471" y="2696573"/>
            <a:ext cx="1148312" cy="395184"/>
          </a:xfrm>
          <a:prstGeom prst="rec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7" name="连接符: 肘形 46">
            <a:extLst>
              <a:ext uri="{FF2B5EF4-FFF2-40B4-BE49-F238E27FC236}">
                <a16:creationId xmlns:a16="http://schemas.microsoft.com/office/drawing/2014/main" id="{2A430861-607B-4DCE-89DB-B70FD1430DD4}"/>
              </a:ext>
            </a:extLst>
          </p:cNvPr>
          <p:cNvCxnSpPr>
            <a:cxnSpLocks/>
            <a:stCxn id="46" idx="2"/>
            <a:endCxn id="48" idx="3"/>
          </p:cNvCxnSpPr>
          <p:nvPr/>
        </p:nvCxnSpPr>
        <p:spPr>
          <a:xfrm rot="5400000">
            <a:off x="3137050" y="1492086"/>
            <a:ext cx="117907" cy="3317249"/>
          </a:xfrm>
          <a:prstGeom prst="bentConnector2">
            <a:avLst/>
          </a:prstGeom>
          <a:noFill/>
          <a:ln w="6350" cap="flat" cmpd="sng" algn="ctr">
            <a:solidFill>
              <a:srgbClr val="FF0000"/>
            </a:solidFill>
            <a:prstDash val="solid"/>
            <a:miter lim="800000"/>
            <a:tailEnd type="triangle"/>
          </a:ln>
          <a:effectLst/>
        </p:spPr>
      </p:cxnSp>
      <p:sp>
        <p:nvSpPr>
          <p:cNvPr id="48" name="文本框 47">
            <a:extLst>
              <a:ext uri="{FF2B5EF4-FFF2-40B4-BE49-F238E27FC236}">
                <a16:creationId xmlns:a16="http://schemas.microsoft.com/office/drawing/2014/main" id="{74ECEB27-EDF0-4E2E-939C-B48AC4D934E2}"/>
              </a:ext>
            </a:extLst>
          </p:cNvPr>
          <p:cNvSpPr txBox="1"/>
          <p:nvPr/>
        </p:nvSpPr>
        <p:spPr>
          <a:xfrm>
            <a:off x="309055" y="2886498"/>
            <a:ext cx="1228323" cy="646331"/>
          </a:xfrm>
          <a:prstGeom prst="rect">
            <a:avLst/>
          </a:prstGeom>
          <a:noFill/>
        </p:spPr>
        <p:txBody>
          <a:bodyPr wrap="square" rtlCol="0">
            <a:spAutoFit/>
          </a:bodyPr>
          <a:lstStyle/>
          <a:p>
            <a:pPr defTabSz="914400"/>
            <a:r>
              <a:rPr lang="zh-CN" altLang="en-US" sz="1200" dirty="0">
                <a:solidFill>
                  <a:prstClr val="black"/>
                </a:solidFill>
                <a:latin typeface="等线" panose="020F0502020204030204"/>
                <a:ea typeface="等线" panose="02010600030101010101" pitchFamily="2" charset="-122"/>
              </a:rPr>
              <a:t>土地专项规划数据库检查任务</a:t>
            </a:r>
          </a:p>
        </p:txBody>
      </p:sp>
      <p:sp>
        <p:nvSpPr>
          <p:cNvPr id="68" name="文本框 67">
            <a:extLst>
              <a:ext uri="{FF2B5EF4-FFF2-40B4-BE49-F238E27FC236}">
                <a16:creationId xmlns:a16="http://schemas.microsoft.com/office/drawing/2014/main" id="{4A99B510-BE6E-41EA-AF69-5FBE15DAEE36}"/>
              </a:ext>
            </a:extLst>
          </p:cNvPr>
          <p:cNvSpPr txBox="1"/>
          <p:nvPr/>
        </p:nvSpPr>
        <p:spPr>
          <a:xfrm>
            <a:off x="3419872" y="4658742"/>
            <a:ext cx="5112568" cy="307777"/>
          </a:xfrm>
          <a:prstGeom prst="rect">
            <a:avLst/>
          </a:prstGeom>
          <a:noFill/>
        </p:spPr>
        <p:txBody>
          <a:bodyPr wrap="square" rtlCol="0">
            <a:spAutoFit/>
          </a:bodyPr>
          <a:lstStyle/>
          <a:p>
            <a:r>
              <a:rPr lang="zh-CN" altLang="en-US" sz="1400" dirty="0">
                <a:latin typeface="等线" panose="02010600030101010101" pitchFamily="2" charset="-122"/>
                <a:ea typeface="等线" panose="02010600030101010101" pitchFamily="2" charset="-122"/>
              </a:rPr>
              <a:t>“上海</a:t>
            </a:r>
            <a:r>
              <a:rPr lang="en-US" altLang="zh-CN" sz="1400" dirty="0">
                <a:latin typeface="等线" panose="02010600030101010101" pitchFamily="2" charset="-122"/>
                <a:ea typeface="等线" panose="02010600030101010101" pitchFamily="2" charset="-122"/>
              </a:rPr>
              <a:t>2035</a:t>
            </a:r>
            <a:r>
              <a:rPr lang="zh-CN" altLang="en-US" sz="1400" dirty="0">
                <a:latin typeface="等线" panose="02010600030101010101" pitchFamily="2" charset="-122"/>
                <a:ea typeface="等线" panose="02010600030101010101" pitchFamily="2" charset="-122"/>
              </a:rPr>
              <a:t>”各层次规划成果数据库检查软件新建任务界面</a:t>
            </a:r>
          </a:p>
        </p:txBody>
      </p:sp>
    </p:spTree>
    <p:extLst>
      <p:ext uri="{BB962C8B-B14F-4D97-AF65-F5344CB8AC3E}">
        <p14:creationId xmlns:p14="http://schemas.microsoft.com/office/powerpoint/2010/main" val="2006976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F6C6C4AD-0887-4FF6-85D2-26990E6E4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24" y="855249"/>
            <a:ext cx="4534276" cy="3092917"/>
          </a:xfrm>
          <a:prstGeom prst="rect">
            <a:avLst/>
          </a:prstGeom>
        </p:spPr>
      </p:pic>
      <p:sp>
        <p:nvSpPr>
          <p:cNvPr id="20" name="TextBox 4">
            <a:extLst>
              <a:ext uri="{FF2B5EF4-FFF2-40B4-BE49-F238E27FC236}">
                <a16:creationId xmlns:a16="http://schemas.microsoft.com/office/drawing/2014/main" id="{C286B096-1C97-4D40-BD44-26440C6CCBF0}"/>
              </a:ext>
            </a:extLst>
          </p:cNvPr>
          <p:cNvSpPr txBox="1"/>
          <p:nvPr/>
        </p:nvSpPr>
        <p:spPr>
          <a:xfrm>
            <a:off x="1475656" y="276665"/>
            <a:ext cx="2031220"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a:t>
            </a:r>
          </a:p>
        </p:txBody>
      </p:sp>
      <p:sp>
        <p:nvSpPr>
          <p:cNvPr id="9" name="文本框 8">
            <a:extLst>
              <a:ext uri="{FF2B5EF4-FFF2-40B4-BE49-F238E27FC236}">
                <a16:creationId xmlns:a16="http://schemas.microsoft.com/office/drawing/2014/main" id="{3DD153A0-F306-45E9-A24F-B9FEECB5A848}"/>
              </a:ext>
            </a:extLst>
          </p:cNvPr>
          <p:cNvSpPr txBox="1"/>
          <p:nvPr/>
        </p:nvSpPr>
        <p:spPr>
          <a:xfrm>
            <a:off x="971600" y="4050508"/>
            <a:ext cx="2952328" cy="369332"/>
          </a:xfrm>
          <a:prstGeom prst="rect">
            <a:avLst/>
          </a:prstGeom>
          <a:noFill/>
        </p:spPr>
        <p:txBody>
          <a:bodyPr wrap="square" rtlCol="0">
            <a:spAutoFit/>
          </a:bodyPr>
          <a:lstStyle/>
          <a:p>
            <a:pPr defTabSz="914400"/>
            <a:r>
              <a:rPr lang="en-US" altLang="zh-CN" dirty="0">
                <a:solidFill>
                  <a:prstClr val="black"/>
                </a:solidFill>
                <a:latin typeface="等线" panose="020F0502020204030204"/>
                <a:ea typeface="等线" panose="02010600030101010101" pitchFamily="2" charset="-122"/>
              </a:rPr>
              <a:t>2035</a:t>
            </a:r>
            <a:r>
              <a:rPr lang="zh-CN" altLang="en-US" dirty="0">
                <a:solidFill>
                  <a:prstClr val="black"/>
                </a:solidFill>
                <a:latin typeface="等线" panose="020F0502020204030204"/>
                <a:ea typeface="等线" panose="02010600030101010101" pitchFamily="2" charset="-122"/>
              </a:rPr>
              <a:t>区数据库检查任务界面</a:t>
            </a:r>
          </a:p>
        </p:txBody>
      </p:sp>
      <p:pic>
        <p:nvPicPr>
          <p:cNvPr id="23" name="图片 22">
            <a:extLst>
              <a:ext uri="{FF2B5EF4-FFF2-40B4-BE49-F238E27FC236}">
                <a16:creationId xmlns:a16="http://schemas.microsoft.com/office/drawing/2014/main" id="{07944A51-8153-4BA1-9E6E-87194161DE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9538" y="854295"/>
            <a:ext cx="4534276" cy="3093871"/>
          </a:xfrm>
          <a:prstGeom prst="rect">
            <a:avLst/>
          </a:prstGeom>
        </p:spPr>
      </p:pic>
      <p:sp>
        <p:nvSpPr>
          <p:cNvPr id="24" name="文本框 23">
            <a:extLst>
              <a:ext uri="{FF2B5EF4-FFF2-40B4-BE49-F238E27FC236}">
                <a16:creationId xmlns:a16="http://schemas.microsoft.com/office/drawing/2014/main" id="{14263276-888B-476D-9128-6CECCF9B86AF}"/>
              </a:ext>
            </a:extLst>
          </p:cNvPr>
          <p:cNvSpPr txBox="1"/>
          <p:nvPr/>
        </p:nvSpPr>
        <p:spPr>
          <a:xfrm>
            <a:off x="5195977" y="4050508"/>
            <a:ext cx="3957837" cy="369332"/>
          </a:xfrm>
          <a:prstGeom prst="rect">
            <a:avLst/>
          </a:prstGeom>
          <a:noFill/>
        </p:spPr>
        <p:txBody>
          <a:bodyPr wrap="square" rtlCol="0">
            <a:spAutoFit/>
          </a:bodyPr>
          <a:lstStyle/>
          <a:p>
            <a:pPr defTabSz="914400"/>
            <a:r>
              <a:rPr lang="zh-CN" altLang="en-US" dirty="0">
                <a:solidFill>
                  <a:prstClr val="black"/>
                </a:solidFill>
                <a:latin typeface="等线" panose="020F0502020204030204"/>
                <a:ea typeface="等线" panose="02010600030101010101" pitchFamily="2" charset="-122"/>
              </a:rPr>
              <a:t>土地专项规划数据库检查任务界面</a:t>
            </a:r>
          </a:p>
        </p:txBody>
      </p:sp>
    </p:spTree>
    <p:extLst>
      <p:ext uri="{BB962C8B-B14F-4D97-AF65-F5344CB8AC3E}">
        <p14:creationId xmlns:p14="http://schemas.microsoft.com/office/powerpoint/2010/main" val="195268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20" name="TextBox 4">
            <a:extLst>
              <a:ext uri="{FF2B5EF4-FFF2-40B4-BE49-F238E27FC236}">
                <a16:creationId xmlns:a16="http://schemas.microsoft.com/office/drawing/2014/main" id="{C286B096-1C97-4D40-BD44-26440C6CCBF0}"/>
              </a:ext>
            </a:extLst>
          </p:cNvPr>
          <p:cNvSpPr txBox="1"/>
          <p:nvPr/>
        </p:nvSpPr>
        <p:spPr>
          <a:xfrm>
            <a:off x="1475656" y="276665"/>
            <a:ext cx="2031220"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a:t>
            </a:r>
          </a:p>
        </p:txBody>
      </p:sp>
      <p:pic>
        <p:nvPicPr>
          <p:cNvPr id="11" name="图片 10">
            <a:extLst>
              <a:ext uri="{FF2B5EF4-FFF2-40B4-BE49-F238E27FC236}">
                <a16:creationId xmlns:a16="http://schemas.microsoft.com/office/drawing/2014/main" id="{1914BBA5-B5AA-4409-A1E5-C4D0CC38DE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1826" y="763914"/>
            <a:ext cx="5760640" cy="4187714"/>
          </a:xfrm>
          <a:prstGeom prst="rect">
            <a:avLst/>
          </a:prstGeom>
        </p:spPr>
      </p:pic>
      <p:sp>
        <p:nvSpPr>
          <p:cNvPr id="12" name="文本框 11">
            <a:extLst>
              <a:ext uri="{FF2B5EF4-FFF2-40B4-BE49-F238E27FC236}">
                <a16:creationId xmlns:a16="http://schemas.microsoft.com/office/drawing/2014/main" id="{851CA3B6-A87C-42B7-A7D7-AB1468D8003F}"/>
              </a:ext>
            </a:extLst>
          </p:cNvPr>
          <p:cNvSpPr txBox="1"/>
          <p:nvPr/>
        </p:nvSpPr>
        <p:spPr>
          <a:xfrm>
            <a:off x="7468490" y="2649354"/>
            <a:ext cx="1568006" cy="646331"/>
          </a:xfrm>
          <a:prstGeom prst="rect">
            <a:avLst/>
          </a:prstGeom>
          <a:noFill/>
        </p:spPr>
        <p:txBody>
          <a:bodyPr wrap="square" rtlCol="0">
            <a:spAutoFit/>
          </a:bodyPr>
          <a:lstStyle/>
          <a:p>
            <a:pPr defTabSz="914400"/>
            <a:r>
              <a:rPr lang="zh-CN" altLang="en-US" dirty="0">
                <a:solidFill>
                  <a:prstClr val="black"/>
                </a:solidFill>
                <a:latin typeface="等线" panose="020F0502020204030204"/>
                <a:ea typeface="等线" panose="02010600030101010101" pitchFamily="2" charset="-122"/>
              </a:rPr>
              <a:t>新市镇数据库检查任务界面</a:t>
            </a:r>
          </a:p>
        </p:txBody>
      </p:sp>
      <p:sp>
        <p:nvSpPr>
          <p:cNvPr id="13" name="矩形 12">
            <a:extLst>
              <a:ext uri="{FF2B5EF4-FFF2-40B4-BE49-F238E27FC236}">
                <a16:creationId xmlns:a16="http://schemas.microsoft.com/office/drawing/2014/main" id="{BF9629FA-6C31-4585-8E02-2643E3F71E89}"/>
              </a:ext>
            </a:extLst>
          </p:cNvPr>
          <p:cNvSpPr/>
          <p:nvPr/>
        </p:nvSpPr>
        <p:spPr>
          <a:xfrm>
            <a:off x="1491826" y="915566"/>
            <a:ext cx="387226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13">
            <a:extLst>
              <a:ext uri="{FF2B5EF4-FFF2-40B4-BE49-F238E27FC236}">
                <a16:creationId xmlns:a16="http://schemas.microsoft.com/office/drawing/2014/main" id="{7A42006A-71F9-4604-ADB6-5667CA7B3711}"/>
              </a:ext>
            </a:extLst>
          </p:cNvPr>
          <p:cNvCxnSpPr>
            <a:cxnSpLocks/>
            <a:stCxn id="13" idx="0"/>
            <a:endCxn id="15" idx="1"/>
          </p:cNvCxnSpPr>
          <p:nvPr/>
        </p:nvCxnSpPr>
        <p:spPr>
          <a:xfrm rot="5400000" flipH="1" flipV="1">
            <a:off x="3965485" y="93028"/>
            <a:ext cx="285011" cy="136006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1A499A2-E32A-4222-BFDE-93DF934E9ACF}"/>
              </a:ext>
            </a:extLst>
          </p:cNvPr>
          <p:cNvSpPr txBox="1"/>
          <p:nvPr/>
        </p:nvSpPr>
        <p:spPr>
          <a:xfrm>
            <a:off x="4788024" y="368945"/>
            <a:ext cx="2464442"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三大功能模块</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数据加载以及基本地图操作</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数据导出栏</a:t>
            </a:r>
          </a:p>
        </p:txBody>
      </p:sp>
      <p:sp>
        <p:nvSpPr>
          <p:cNvPr id="19" name="矩形 18">
            <a:extLst>
              <a:ext uri="{FF2B5EF4-FFF2-40B4-BE49-F238E27FC236}">
                <a16:creationId xmlns:a16="http://schemas.microsoft.com/office/drawing/2014/main" id="{62236E32-3852-4152-B6CE-26DBA5FA0B66}"/>
              </a:ext>
            </a:extLst>
          </p:cNvPr>
          <p:cNvSpPr/>
          <p:nvPr/>
        </p:nvSpPr>
        <p:spPr>
          <a:xfrm>
            <a:off x="2472930" y="3464379"/>
            <a:ext cx="4835374" cy="1267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肘形 20">
            <a:extLst>
              <a:ext uri="{FF2B5EF4-FFF2-40B4-BE49-F238E27FC236}">
                <a16:creationId xmlns:a16="http://schemas.microsoft.com/office/drawing/2014/main" id="{BFDCC8F5-EF0D-4CC8-B8EC-C21158494D85}"/>
              </a:ext>
            </a:extLst>
          </p:cNvPr>
          <p:cNvCxnSpPr>
            <a:cxnSpLocks/>
            <a:stCxn id="19" idx="3"/>
            <a:endCxn id="22" idx="1"/>
          </p:cNvCxnSpPr>
          <p:nvPr/>
        </p:nvCxnSpPr>
        <p:spPr>
          <a:xfrm flipV="1">
            <a:off x="7308304" y="4027134"/>
            <a:ext cx="343870" cy="7105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C9ADFA6-D9CD-4486-8E0E-76DEDEBB7ED4}"/>
              </a:ext>
            </a:extLst>
          </p:cNvPr>
          <p:cNvSpPr txBox="1"/>
          <p:nvPr/>
        </p:nvSpPr>
        <p:spPr>
          <a:xfrm>
            <a:off x="7652174" y="3657802"/>
            <a:ext cx="1384322" cy="738664"/>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检查操作记录</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错误窗口</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统计表格显示</a:t>
            </a:r>
          </a:p>
        </p:txBody>
      </p:sp>
      <p:sp>
        <p:nvSpPr>
          <p:cNvPr id="27" name="矩形 26">
            <a:extLst>
              <a:ext uri="{FF2B5EF4-FFF2-40B4-BE49-F238E27FC236}">
                <a16:creationId xmlns:a16="http://schemas.microsoft.com/office/drawing/2014/main" id="{2139A031-C8C5-42FD-9AF6-FC71C540D777}"/>
              </a:ext>
            </a:extLst>
          </p:cNvPr>
          <p:cNvSpPr/>
          <p:nvPr/>
        </p:nvSpPr>
        <p:spPr>
          <a:xfrm>
            <a:off x="1475656" y="1373251"/>
            <a:ext cx="997274" cy="34307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连接符: 肘形 27">
            <a:extLst>
              <a:ext uri="{FF2B5EF4-FFF2-40B4-BE49-F238E27FC236}">
                <a16:creationId xmlns:a16="http://schemas.microsoft.com/office/drawing/2014/main" id="{8B4A2E95-6A10-43B7-86D3-B996EBB3378F}"/>
              </a:ext>
            </a:extLst>
          </p:cNvPr>
          <p:cNvCxnSpPr>
            <a:cxnSpLocks/>
            <a:stCxn id="11" idx="1"/>
            <a:endCxn id="31" idx="2"/>
          </p:cNvCxnSpPr>
          <p:nvPr/>
        </p:nvCxnSpPr>
        <p:spPr>
          <a:xfrm rot="10800000">
            <a:off x="654182" y="2022271"/>
            <a:ext cx="837644" cy="83550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B25E56E-F074-49DD-BC86-3DFA12E1A5E2}"/>
              </a:ext>
            </a:extLst>
          </p:cNvPr>
          <p:cNvSpPr txBox="1"/>
          <p:nvPr/>
        </p:nvSpPr>
        <p:spPr>
          <a:xfrm>
            <a:off x="-1735" y="1499051"/>
            <a:ext cx="1311834"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空间数据</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非空间数据目录</a:t>
            </a:r>
          </a:p>
        </p:txBody>
      </p:sp>
      <p:sp>
        <p:nvSpPr>
          <p:cNvPr id="34" name="矩形 33">
            <a:extLst>
              <a:ext uri="{FF2B5EF4-FFF2-40B4-BE49-F238E27FC236}">
                <a16:creationId xmlns:a16="http://schemas.microsoft.com/office/drawing/2014/main" id="{2A1F1E7E-A3E0-4147-83C2-1BBB4E9237E0}"/>
              </a:ext>
            </a:extLst>
          </p:cNvPr>
          <p:cNvSpPr/>
          <p:nvPr/>
        </p:nvSpPr>
        <p:spPr>
          <a:xfrm>
            <a:off x="2500334" y="1347614"/>
            <a:ext cx="4752132" cy="2091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连接符: 肘形 35">
            <a:extLst>
              <a:ext uri="{FF2B5EF4-FFF2-40B4-BE49-F238E27FC236}">
                <a16:creationId xmlns:a16="http://schemas.microsoft.com/office/drawing/2014/main" id="{252DB745-EE09-41A9-9B74-B1D757E23C35}"/>
              </a:ext>
            </a:extLst>
          </p:cNvPr>
          <p:cNvCxnSpPr>
            <a:cxnSpLocks/>
            <a:stCxn id="34" idx="3"/>
            <a:endCxn id="39" idx="2"/>
          </p:cNvCxnSpPr>
          <p:nvPr/>
        </p:nvCxnSpPr>
        <p:spPr>
          <a:xfrm flipV="1">
            <a:off x="7252466" y="1335166"/>
            <a:ext cx="1190235" cy="105801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B7B99618-791D-4436-BB55-A15A8E1AE47B}"/>
              </a:ext>
            </a:extLst>
          </p:cNvPr>
          <p:cNvSpPr txBox="1"/>
          <p:nvPr/>
        </p:nvSpPr>
        <p:spPr>
          <a:xfrm>
            <a:off x="7750540" y="811946"/>
            <a:ext cx="1384322"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空间数据显示</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属性表格显示</a:t>
            </a:r>
          </a:p>
        </p:txBody>
      </p:sp>
      <p:sp>
        <p:nvSpPr>
          <p:cNvPr id="43" name="矩形 42">
            <a:extLst>
              <a:ext uri="{FF2B5EF4-FFF2-40B4-BE49-F238E27FC236}">
                <a16:creationId xmlns:a16="http://schemas.microsoft.com/office/drawing/2014/main" id="{6669CCB0-78CD-4303-8731-0FE8B482E04D}"/>
              </a:ext>
            </a:extLst>
          </p:cNvPr>
          <p:cNvSpPr/>
          <p:nvPr/>
        </p:nvSpPr>
        <p:spPr>
          <a:xfrm>
            <a:off x="1496844" y="4829634"/>
            <a:ext cx="5811459" cy="144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连接符: 肘形 43">
            <a:extLst>
              <a:ext uri="{FF2B5EF4-FFF2-40B4-BE49-F238E27FC236}">
                <a16:creationId xmlns:a16="http://schemas.microsoft.com/office/drawing/2014/main" id="{A8425226-7CBE-463C-BA15-B927B9873E54}"/>
              </a:ext>
            </a:extLst>
          </p:cNvPr>
          <p:cNvCxnSpPr>
            <a:cxnSpLocks/>
            <a:stCxn id="43" idx="1"/>
            <a:endCxn id="47" idx="2"/>
          </p:cNvCxnSpPr>
          <p:nvPr/>
        </p:nvCxnSpPr>
        <p:spPr>
          <a:xfrm rot="10800000">
            <a:off x="628412" y="4141765"/>
            <a:ext cx="868433" cy="7603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B7F0612C-60C6-43EA-8681-C8CAE432A901}"/>
              </a:ext>
            </a:extLst>
          </p:cNvPr>
          <p:cNvSpPr txBox="1"/>
          <p:nvPr/>
        </p:nvSpPr>
        <p:spPr>
          <a:xfrm>
            <a:off x="-27506" y="3618545"/>
            <a:ext cx="1311834"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任务进度条以及系统状态栏</a:t>
            </a:r>
          </a:p>
        </p:txBody>
      </p:sp>
    </p:spTree>
    <p:extLst>
      <p:ext uri="{BB962C8B-B14F-4D97-AF65-F5344CB8AC3E}">
        <p14:creationId xmlns:p14="http://schemas.microsoft.com/office/powerpoint/2010/main" val="3288212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20" name="TextBox 4">
            <a:extLst>
              <a:ext uri="{FF2B5EF4-FFF2-40B4-BE49-F238E27FC236}">
                <a16:creationId xmlns:a16="http://schemas.microsoft.com/office/drawing/2014/main" id="{C286B096-1C97-4D40-BD44-26440C6CCBF0}"/>
              </a:ext>
            </a:extLst>
          </p:cNvPr>
          <p:cNvSpPr txBox="1"/>
          <p:nvPr/>
        </p:nvSpPr>
        <p:spPr>
          <a:xfrm>
            <a:off x="1475656" y="276665"/>
            <a:ext cx="418565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模块功能介绍：基础操作模块</a:t>
            </a:r>
          </a:p>
        </p:txBody>
      </p:sp>
      <p:pic>
        <p:nvPicPr>
          <p:cNvPr id="4" name="图片 3">
            <a:extLst>
              <a:ext uri="{FF2B5EF4-FFF2-40B4-BE49-F238E27FC236}">
                <a16:creationId xmlns:a16="http://schemas.microsoft.com/office/drawing/2014/main" id="{BAEE2033-AF2B-46A3-B316-7CFFE88CC7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218" y="915566"/>
            <a:ext cx="4363782" cy="3168352"/>
          </a:xfrm>
          <a:prstGeom prst="rect">
            <a:avLst/>
          </a:prstGeom>
        </p:spPr>
      </p:pic>
      <p:pic>
        <p:nvPicPr>
          <p:cNvPr id="6" name="图片 5">
            <a:extLst>
              <a:ext uri="{FF2B5EF4-FFF2-40B4-BE49-F238E27FC236}">
                <a16:creationId xmlns:a16="http://schemas.microsoft.com/office/drawing/2014/main" id="{F732C203-055B-43A6-8AB9-E1913F22B3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128" y="771550"/>
            <a:ext cx="2743583" cy="847843"/>
          </a:xfrm>
          <a:prstGeom prst="rect">
            <a:avLst/>
          </a:prstGeom>
        </p:spPr>
      </p:pic>
      <p:sp>
        <p:nvSpPr>
          <p:cNvPr id="26" name="矩形 25">
            <a:extLst>
              <a:ext uri="{FF2B5EF4-FFF2-40B4-BE49-F238E27FC236}">
                <a16:creationId xmlns:a16="http://schemas.microsoft.com/office/drawing/2014/main" id="{B608379D-4BF5-4DF5-B099-678CA202A115}"/>
              </a:ext>
            </a:extLst>
          </p:cNvPr>
          <p:cNvSpPr/>
          <p:nvPr/>
        </p:nvSpPr>
        <p:spPr>
          <a:xfrm>
            <a:off x="208218" y="1059582"/>
            <a:ext cx="907398" cy="288032"/>
          </a:xfrm>
          <a:prstGeom prst="rec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9" name="连接符: 肘形 28">
            <a:extLst>
              <a:ext uri="{FF2B5EF4-FFF2-40B4-BE49-F238E27FC236}">
                <a16:creationId xmlns:a16="http://schemas.microsoft.com/office/drawing/2014/main" id="{05D3537D-4684-4961-9473-94B388208424}"/>
              </a:ext>
            </a:extLst>
          </p:cNvPr>
          <p:cNvCxnSpPr>
            <a:cxnSpLocks/>
            <a:stCxn id="26" idx="3"/>
            <a:endCxn id="6" idx="1"/>
          </p:cNvCxnSpPr>
          <p:nvPr/>
        </p:nvCxnSpPr>
        <p:spPr>
          <a:xfrm flipV="1">
            <a:off x="1115616" y="1195472"/>
            <a:ext cx="4608512" cy="812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99F7CF1-ABC8-4AE8-B587-7FE2257152DD}"/>
              </a:ext>
            </a:extLst>
          </p:cNvPr>
          <p:cNvSpPr txBox="1"/>
          <p:nvPr/>
        </p:nvSpPr>
        <p:spPr>
          <a:xfrm>
            <a:off x="5292080" y="2066185"/>
            <a:ext cx="3024336"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加载</a:t>
            </a:r>
            <a:r>
              <a:rPr lang="en-US" altLang="zh-CN" sz="1400" dirty="0" err="1">
                <a:latin typeface="黑体" panose="02010609060101010101" pitchFamily="49" charset="-122"/>
                <a:ea typeface="黑体" panose="02010609060101010101" pitchFamily="49" charset="-122"/>
              </a:rPr>
              <a:t>mdb</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加载该</a:t>
            </a:r>
            <a:r>
              <a:rPr lang="en-US" altLang="zh-CN" sz="1400" dirty="0" err="1">
                <a:latin typeface="黑体" panose="02010609060101010101" pitchFamily="49" charset="-122"/>
                <a:ea typeface="黑体" panose="02010609060101010101" pitchFamily="49" charset="-122"/>
              </a:rPr>
              <a:t>mdb</a:t>
            </a:r>
            <a:r>
              <a:rPr lang="zh-CN" altLang="en-US" sz="1400" dirty="0">
                <a:latin typeface="黑体" panose="02010609060101010101" pitchFamily="49" charset="-122"/>
                <a:ea typeface="黑体" panose="02010609060101010101" pitchFamily="49" charset="-122"/>
              </a:rPr>
              <a:t>内所有空间数据与非空间数据</a:t>
            </a:r>
          </a:p>
        </p:txBody>
      </p:sp>
      <p:sp>
        <p:nvSpPr>
          <p:cNvPr id="32" name="文本框 31">
            <a:extLst>
              <a:ext uri="{FF2B5EF4-FFF2-40B4-BE49-F238E27FC236}">
                <a16:creationId xmlns:a16="http://schemas.microsoft.com/office/drawing/2014/main" id="{5866947E-BE26-401F-9CAA-95C48CD5317D}"/>
              </a:ext>
            </a:extLst>
          </p:cNvPr>
          <p:cNvSpPr txBox="1"/>
          <p:nvPr/>
        </p:nvSpPr>
        <p:spPr>
          <a:xfrm>
            <a:off x="5292080" y="2819965"/>
            <a:ext cx="3024336"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加载文件夹</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加载该文件夹内所有</a:t>
            </a:r>
            <a:r>
              <a:rPr lang="en-US" altLang="zh-CN" sz="1400" dirty="0" err="1">
                <a:latin typeface="黑体" panose="02010609060101010101" pitchFamily="49" charset="-122"/>
                <a:ea typeface="黑体" panose="02010609060101010101" pitchFamily="49" charset="-122"/>
              </a:rPr>
              <a:t>mdb</a:t>
            </a:r>
            <a:r>
              <a:rPr lang="zh-CN" altLang="en-US" sz="1400" dirty="0">
                <a:latin typeface="黑体" panose="02010609060101010101" pitchFamily="49" charset="-122"/>
                <a:ea typeface="黑体" panose="02010609060101010101" pitchFamily="49" charset="-122"/>
              </a:rPr>
              <a:t>的所有空间数据与非空间数据</a:t>
            </a:r>
          </a:p>
        </p:txBody>
      </p:sp>
      <p:sp>
        <p:nvSpPr>
          <p:cNvPr id="33" name="文本框 32">
            <a:extLst>
              <a:ext uri="{FF2B5EF4-FFF2-40B4-BE49-F238E27FC236}">
                <a16:creationId xmlns:a16="http://schemas.microsoft.com/office/drawing/2014/main" id="{D059FD1E-08E5-4522-ABD2-75707D931784}"/>
              </a:ext>
            </a:extLst>
          </p:cNvPr>
          <p:cNvSpPr txBox="1"/>
          <p:nvPr/>
        </p:nvSpPr>
        <p:spPr>
          <a:xfrm>
            <a:off x="5292080" y="3592651"/>
            <a:ext cx="3024336" cy="738664"/>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加载新市镇</a:t>
            </a:r>
            <a:r>
              <a:rPr lang="en-US" altLang="zh-CN" sz="1400" dirty="0">
                <a:latin typeface="黑体" panose="02010609060101010101" pitchFamily="49" charset="-122"/>
                <a:ea typeface="黑体" panose="02010609060101010101" pitchFamily="49" charset="-122"/>
              </a:rPr>
              <a:t>MDB:</a:t>
            </a:r>
            <a:r>
              <a:rPr lang="zh-CN" altLang="en-US" sz="1400" dirty="0">
                <a:latin typeface="黑体" panose="02010609060101010101" pitchFamily="49" charset="-122"/>
                <a:ea typeface="黑体" panose="02010609060101010101" pitchFamily="49" charset="-122"/>
              </a:rPr>
              <a:t>加载新市镇成果检查任务所涉及的所有空间数据与非空间数据</a:t>
            </a:r>
          </a:p>
        </p:txBody>
      </p:sp>
    </p:spTree>
    <p:extLst>
      <p:ext uri="{BB962C8B-B14F-4D97-AF65-F5344CB8AC3E}">
        <p14:creationId xmlns:p14="http://schemas.microsoft.com/office/powerpoint/2010/main" val="2962042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C99F7CF1-ABC8-4AE8-B587-7FE2257152DD}"/>
              </a:ext>
            </a:extLst>
          </p:cNvPr>
          <p:cNvSpPr txBox="1"/>
          <p:nvPr/>
        </p:nvSpPr>
        <p:spPr>
          <a:xfrm>
            <a:off x="5375628" y="1890435"/>
            <a:ext cx="3024336"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放大、缩小、平移、全图以及还原等基础地图操作</a:t>
            </a:r>
          </a:p>
        </p:txBody>
      </p:sp>
      <p:pic>
        <p:nvPicPr>
          <p:cNvPr id="10" name="图片 9">
            <a:extLst>
              <a:ext uri="{FF2B5EF4-FFF2-40B4-BE49-F238E27FC236}">
                <a16:creationId xmlns:a16="http://schemas.microsoft.com/office/drawing/2014/main" id="{3C7902F4-725D-4FDB-837C-48C44AFCC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869758"/>
            <a:ext cx="2200582" cy="809738"/>
          </a:xfrm>
          <a:prstGeom prst="rect">
            <a:avLst/>
          </a:prstGeom>
        </p:spPr>
      </p:pic>
      <p:sp>
        <p:nvSpPr>
          <p:cNvPr id="18" name="矩形 17">
            <a:extLst>
              <a:ext uri="{FF2B5EF4-FFF2-40B4-BE49-F238E27FC236}">
                <a16:creationId xmlns:a16="http://schemas.microsoft.com/office/drawing/2014/main" id="{1F006855-61A9-4653-982E-C8AFC4F7832D}"/>
              </a:ext>
            </a:extLst>
          </p:cNvPr>
          <p:cNvSpPr/>
          <p:nvPr/>
        </p:nvSpPr>
        <p:spPr>
          <a:xfrm>
            <a:off x="971600" y="1402831"/>
            <a:ext cx="720080" cy="276665"/>
          </a:xfrm>
          <a:prstGeom prst="rec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a:extLst>
              <a:ext uri="{FF2B5EF4-FFF2-40B4-BE49-F238E27FC236}">
                <a16:creationId xmlns:a16="http://schemas.microsoft.com/office/drawing/2014/main" id="{D16ECDC4-82F3-43F9-892D-5FF475EFA4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291" y="904199"/>
            <a:ext cx="4360709" cy="3168352"/>
          </a:xfrm>
          <a:prstGeom prst="rect">
            <a:avLst/>
          </a:prstGeom>
        </p:spPr>
      </p:pic>
      <p:pic>
        <p:nvPicPr>
          <p:cNvPr id="16" name="图片 15">
            <a:extLst>
              <a:ext uri="{FF2B5EF4-FFF2-40B4-BE49-F238E27FC236}">
                <a16:creationId xmlns:a16="http://schemas.microsoft.com/office/drawing/2014/main" id="{10EE5F1E-31C0-464C-B251-9F34AFCE1B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2452" y="3147814"/>
            <a:ext cx="1247949" cy="333422"/>
          </a:xfrm>
          <a:prstGeom prst="rect">
            <a:avLst/>
          </a:prstGeom>
        </p:spPr>
      </p:pic>
      <p:sp>
        <p:nvSpPr>
          <p:cNvPr id="26" name="矩形 25">
            <a:extLst>
              <a:ext uri="{FF2B5EF4-FFF2-40B4-BE49-F238E27FC236}">
                <a16:creationId xmlns:a16="http://schemas.microsoft.com/office/drawing/2014/main" id="{B608379D-4BF5-4DF5-B099-678CA202A115}"/>
              </a:ext>
            </a:extLst>
          </p:cNvPr>
          <p:cNvSpPr/>
          <p:nvPr/>
        </p:nvSpPr>
        <p:spPr>
          <a:xfrm>
            <a:off x="1115616" y="1070949"/>
            <a:ext cx="720080" cy="276665"/>
          </a:xfrm>
          <a:prstGeom prst="rec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9" name="连接符: 肘形 28">
            <a:extLst>
              <a:ext uri="{FF2B5EF4-FFF2-40B4-BE49-F238E27FC236}">
                <a16:creationId xmlns:a16="http://schemas.microsoft.com/office/drawing/2014/main" id="{05D3537D-4684-4961-9473-94B388208424}"/>
              </a:ext>
            </a:extLst>
          </p:cNvPr>
          <p:cNvCxnSpPr>
            <a:cxnSpLocks/>
            <a:stCxn id="26" idx="3"/>
            <a:endCxn id="10" idx="1"/>
          </p:cNvCxnSpPr>
          <p:nvPr/>
        </p:nvCxnSpPr>
        <p:spPr>
          <a:xfrm>
            <a:off x="1835696" y="1209282"/>
            <a:ext cx="3960440" cy="6534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F1C3C84C-39A6-4522-AC80-E645DF690393}"/>
              </a:ext>
            </a:extLst>
          </p:cNvPr>
          <p:cNvSpPr/>
          <p:nvPr/>
        </p:nvSpPr>
        <p:spPr>
          <a:xfrm>
            <a:off x="971600" y="1402831"/>
            <a:ext cx="432048" cy="160807"/>
          </a:xfrm>
          <a:prstGeom prst="rect">
            <a:avLst/>
          </a:prstGeom>
          <a:no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4" name="连接符: 肘形 23">
            <a:extLst>
              <a:ext uri="{FF2B5EF4-FFF2-40B4-BE49-F238E27FC236}">
                <a16:creationId xmlns:a16="http://schemas.microsoft.com/office/drawing/2014/main" id="{43747BE1-E4C9-4FF0-BB7A-A051AAE22F06}"/>
              </a:ext>
            </a:extLst>
          </p:cNvPr>
          <p:cNvCxnSpPr>
            <a:cxnSpLocks/>
            <a:stCxn id="23" idx="3"/>
            <a:endCxn id="16" idx="1"/>
          </p:cNvCxnSpPr>
          <p:nvPr/>
        </p:nvCxnSpPr>
        <p:spPr>
          <a:xfrm>
            <a:off x="1403648" y="1483235"/>
            <a:ext cx="4868804" cy="183129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F97FA59-93F4-4019-BFB3-D8A4368FCA8A}"/>
              </a:ext>
            </a:extLst>
          </p:cNvPr>
          <p:cNvSpPr txBox="1"/>
          <p:nvPr/>
        </p:nvSpPr>
        <p:spPr>
          <a:xfrm>
            <a:off x="5375628" y="3525464"/>
            <a:ext cx="3024336"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返回上一视图和下一视图操作，识别要素以及面积和长度量算操作</a:t>
            </a:r>
          </a:p>
        </p:txBody>
      </p:sp>
      <p:sp>
        <p:nvSpPr>
          <p:cNvPr id="28" name="TextBox 4">
            <a:extLst>
              <a:ext uri="{FF2B5EF4-FFF2-40B4-BE49-F238E27FC236}">
                <a16:creationId xmlns:a16="http://schemas.microsoft.com/office/drawing/2014/main" id="{484E6CEA-BAE1-4277-B5D2-258BB8BBF8FA}"/>
              </a:ext>
            </a:extLst>
          </p:cNvPr>
          <p:cNvSpPr txBox="1"/>
          <p:nvPr/>
        </p:nvSpPr>
        <p:spPr>
          <a:xfrm>
            <a:off x="1475656" y="276665"/>
            <a:ext cx="418565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模块功能介绍：基础操作模块</a:t>
            </a:r>
          </a:p>
        </p:txBody>
      </p:sp>
    </p:spTree>
    <p:extLst>
      <p:ext uri="{BB962C8B-B14F-4D97-AF65-F5344CB8AC3E}">
        <p14:creationId xmlns:p14="http://schemas.microsoft.com/office/powerpoint/2010/main" val="86119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2" descr="C:\Users\admin\Desktop\未命名 -4.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15000"/>
                    </a14:imgEffect>
                  </a14:imgLayer>
                </a14:imgProps>
              </a:ext>
              <a:ext uri="{28A0092B-C50C-407E-A947-70E740481C1C}">
                <a14:useLocalDpi xmlns:a14="http://schemas.microsoft.com/office/drawing/2010/main" val="0"/>
              </a:ext>
            </a:extLst>
          </a:blip>
          <a:srcRect/>
          <a:stretch>
            <a:fillRect/>
          </a:stretch>
        </p:blipFill>
        <p:spPr bwMode="auto">
          <a:xfrm rot="10800000" flipH="1">
            <a:off x="2195447" y="3214555"/>
            <a:ext cx="6948264" cy="1833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55683" y="1961636"/>
            <a:ext cx="2616317" cy="369279"/>
          </a:xfrm>
          <a:prstGeom prst="rect">
            <a:avLst/>
          </a:prstGeom>
          <a:noFill/>
        </p:spPr>
        <p:txBody>
          <a:bodyPr wrap="none" lIns="91388" tIns="45694" rIns="91388" bIns="45694" rtlCol="0">
            <a:spAutoFit/>
          </a:bodyPr>
          <a:lstStyle/>
          <a:p>
            <a:r>
              <a:rPr lang="en-US" altLang="zh-CN" b="1" dirty="0">
                <a:solidFill>
                  <a:schemeClr val="bg1"/>
                </a:solidFill>
                <a:latin typeface="微软雅黑" pitchFamily="34" charset="-122"/>
                <a:ea typeface="微软雅黑" pitchFamily="34" charset="-122"/>
              </a:rPr>
              <a:t>01 </a:t>
            </a:r>
            <a:r>
              <a:rPr lang="zh-CN" altLang="en-US" b="1" dirty="0">
                <a:solidFill>
                  <a:schemeClr val="bg1"/>
                </a:solidFill>
                <a:latin typeface="微软雅黑" pitchFamily="34" charset="-122"/>
                <a:ea typeface="微软雅黑" pitchFamily="34" charset="-122"/>
              </a:rPr>
              <a:t>开发背景及建设目标</a:t>
            </a:r>
          </a:p>
        </p:txBody>
      </p:sp>
      <p:sp>
        <p:nvSpPr>
          <p:cNvPr id="5" name="TextBox 4"/>
          <p:cNvSpPr txBox="1"/>
          <p:nvPr/>
        </p:nvSpPr>
        <p:spPr>
          <a:xfrm>
            <a:off x="2211374" y="3363838"/>
            <a:ext cx="1923820" cy="646278"/>
          </a:xfrm>
          <a:prstGeom prst="rect">
            <a:avLst/>
          </a:prstGeom>
          <a:noFill/>
        </p:spPr>
        <p:txBody>
          <a:bodyPr wrap="none" lIns="91388" tIns="45694" rIns="91388" bIns="45694" rtlCol="0">
            <a:spAutoFit/>
          </a:bodyPr>
          <a:lstStyle/>
          <a:p>
            <a:r>
              <a:rPr lang="en-US" altLang="zh-CN" b="1" dirty="0">
                <a:solidFill>
                  <a:srgbClr val="294668"/>
                </a:solidFill>
                <a:latin typeface="微软雅黑" pitchFamily="34" charset="-122"/>
                <a:ea typeface="微软雅黑" pitchFamily="34" charset="-122"/>
              </a:rPr>
              <a:t>03 </a:t>
            </a:r>
            <a:r>
              <a:rPr lang="zh-CN" altLang="en-US" b="1" dirty="0">
                <a:solidFill>
                  <a:srgbClr val="294668"/>
                </a:solidFill>
                <a:latin typeface="微软雅黑" pitchFamily="34" charset="-122"/>
                <a:ea typeface="微软雅黑" pitchFamily="34" charset="-122"/>
              </a:rPr>
              <a:t>模块功能介绍</a:t>
            </a:r>
          </a:p>
          <a:p>
            <a:endParaRPr lang="zh-CN" altLang="en-US" b="1" dirty="0">
              <a:solidFill>
                <a:srgbClr val="294668"/>
              </a:solidFill>
              <a:latin typeface="微软雅黑" pitchFamily="34" charset="-122"/>
              <a:ea typeface="微软雅黑" pitchFamily="34" charset="-122"/>
            </a:endParaRPr>
          </a:p>
        </p:txBody>
      </p:sp>
      <p:sp>
        <p:nvSpPr>
          <p:cNvPr id="7" name="TextBox 6"/>
          <p:cNvSpPr txBox="1"/>
          <p:nvPr/>
        </p:nvSpPr>
        <p:spPr>
          <a:xfrm>
            <a:off x="5008807" y="3363838"/>
            <a:ext cx="1692987" cy="369279"/>
          </a:xfrm>
          <a:prstGeom prst="rect">
            <a:avLst/>
          </a:prstGeom>
          <a:noFill/>
        </p:spPr>
        <p:txBody>
          <a:bodyPr wrap="none" lIns="91388" tIns="45694" rIns="91388" bIns="45694" rtlCol="0">
            <a:spAutoFit/>
          </a:bodyPr>
          <a:lstStyle/>
          <a:p>
            <a:r>
              <a:rPr lang="en-US" altLang="zh-CN" b="1" dirty="0">
                <a:solidFill>
                  <a:schemeClr val="bg1"/>
                </a:solidFill>
                <a:latin typeface="微软雅黑" pitchFamily="34" charset="-122"/>
                <a:ea typeface="微软雅黑" pitchFamily="34" charset="-122"/>
              </a:rPr>
              <a:t>04 </a:t>
            </a:r>
            <a:r>
              <a:rPr lang="zh-CN" altLang="en-US" b="1" dirty="0">
                <a:solidFill>
                  <a:schemeClr val="bg1"/>
                </a:solidFill>
                <a:latin typeface="微软雅黑" pitchFamily="34" charset="-122"/>
                <a:ea typeface="微软雅黑" pitchFamily="34" charset="-122"/>
              </a:rPr>
              <a:t>软件创新点</a:t>
            </a:r>
          </a:p>
        </p:txBody>
      </p:sp>
      <p:sp>
        <p:nvSpPr>
          <p:cNvPr id="9" name="TextBox 4">
            <a:extLst>
              <a:ext uri="{FF2B5EF4-FFF2-40B4-BE49-F238E27FC236}">
                <a16:creationId xmlns:a16="http://schemas.microsoft.com/office/drawing/2014/main" id="{476EC678-1C63-4642-A0A7-CCFA4427ACD0}"/>
              </a:ext>
            </a:extLst>
          </p:cNvPr>
          <p:cNvSpPr txBox="1"/>
          <p:nvPr/>
        </p:nvSpPr>
        <p:spPr>
          <a:xfrm>
            <a:off x="4893390" y="1968092"/>
            <a:ext cx="1923820" cy="369279"/>
          </a:xfrm>
          <a:prstGeom prst="rect">
            <a:avLst/>
          </a:prstGeom>
          <a:noFill/>
        </p:spPr>
        <p:txBody>
          <a:bodyPr wrap="none" lIns="91388" tIns="45694" rIns="91388" bIns="45694" rtlCol="0">
            <a:spAutoFit/>
          </a:bodyPr>
          <a:lstStyle/>
          <a:p>
            <a:r>
              <a:rPr lang="en-US" altLang="zh-CN" b="1" dirty="0">
                <a:solidFill>
                  <a:srgbClr val="294668"/>
                </a:solidFill>
                <a:latin typeface="微软雅黑" pitchFamily="34" charset="-122"/>
                <a:ea typeface="微软雅黑" pitchFamily="34" charset="-122"/>
              </a:rPr>
              <a:t>02 </a:t>
            </a:r>
            <a:r>
              <a:rPr lang="zh-CN" altLang="en-US" b="1" dirty="0">
                <a:solidFill>
                  <a:srgbClr val="294668"/>
                </a:solidFill>
                <a:latin typeface="微软雅黑" pitchFamily="34" charset="-122"/>
                <a:ea typeface="微软雅黑" pitchFamily="34" charset="-122"/>
              </a:rPr>
              <a:t>软件总体设计</a:t>
            </a:r>
          </a:p>
        </p:txBody>
      </p:sp>
    </p:spTree>
    <p:extLst>
      <p:ext uri="{BB962C8B-B14F-4D97-AF65-F5344CB8AC3E}">
        <p14:creationId xmlns:p14="http://schemas.microsoft.com/office/powerpoint/2010/main" val="3818731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9CECE5-3AAE-4ADA-8C29-74769C7EE993}"/>
              </a:ext>
            </a:extLst>
          </p:cNvPr>
          <p:cNvPicPr>
            <a:picLocks noChangeAspect="1"/>
          </p:cNvPicPr>
          <p:nvPr/>
        </p:nvPicPr>
        <p:blipFill rotWithShape="1">
          <a:blip r:embed="rId4"/>
          <a:srcRect l="389" r="26376" b="5379"/>
          <a:stretch/>
        </p:blipFill>
        <p:spPr>
          <a:xfrm>
            <a:off x="37782" y="987574"/>
            <a:ext cx="5337846" cy="3879261"/>
          </a:xfrm>
          <a:prstGeom prst="rect">
            <a:avLst/>
          </a:prstGeom>
        </p:spPr>
      </p:pic>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C99F7CF1-ABC8-4AE8-B587-7FE2257152DD}"/>
              </a:ext>
            </a:extLst>
          </p:cNvPr>
          <p:cNvSpPr txBox="1"/>
          <p:nvPr/>
        </p:nvSpPr>
        <p:spPr>
          <a:xfrm>
            <a:off x="5690944" y="2226338"/>
            <a:ext cx="3201535" cy="1600438"/>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属性表异步加载：</a:t>
            </a:r>
            <a:endParaRPr lang="en-US" altLang="zh-CN" sz="1400" dirty="0">
              <a:latin typeface="黑体" panose="02010609060101010101" pitchFamily="49" charset="-122"/>
              <a:ea typeface="黑体" panose="02010609060101010101" pitchFamily="49" charset="-122"/>
            </a:endParaRPr>
          </a:p>
          <a:p>
            <a:r>
              <a:rPr lang="zh-CN" altLang="en-US" sz="1400" dirty="0">
                <a:latin typeface="黑体" panose="02010609060101010101" pitchFamily="49" charset="-122"/>
                <a:ea typeface="黑体" panose="02010609060101010101" pitchFamily="49" charset="-122"/>
              </a:rPr>
              <a:t>当图层数据或者非空间数据属性表较大时，打开往往会出现界面卡顿的情况，因此本系统采用异步加载的方式，先加载图层的部分数据属性，然后再调用异步线程对其余数据进行后台读取，大大加快了属性表的显示速度</a:t>
            </a:r>
          </a:p>
        </p:txBody>
      </p:sp>
      <p:cxnSp>
        <p:nvCxnSpPr>
          <p:cNvPr id="29" name="连接符: 肘形 28">
            <a:extLst>
              <a:ext uri="{FF2B5EF4-FFF2-40B4-BE49-F238E27FC236}">
                <a16:creationId xmlns:a16="http://schemas.microsoft.com/office/drawing/2014/main" id="{05D3537D-4684-4961-9473-94B388208424}"/>
              </a:ext>
            </a:extLst>
          </p:cNvPr>
          <p:cNvCxnSpPr>
            <a:cxnSpLocks/>
            <a:stCxn id="4" idx="3"/>
            <a:endCxn id="17" idx="1"/>
          </p:cNvCxnSpPr>
          <p:nvPr/>
        </p:nvCxnSpPr>
        <p:spPr>
          <a:xfrm flipV="1">
            <a:off x="899592" y="1318438"/>
            <a:ext cx="5262227" cy="64124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C229346-F6BB-4CA6-8CC3-6FE464BBAF0C}"/>
              </a:ext>
            </a:extLst>
          </p:cNvPr>
          <p:cNvSpPr/>
          <p:nvPr/>
        </p:nvSpPr>
        <p:spPr>
          <a:xfrm>
            <a:off x="251520" y="1779662"/>
            <a:ext cx="64807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E0D2C39-8B13-48AB-9834-52794DCECB76}"/>
              </a:ext>
            </a:extLst>
          </p:cNvPr>
          <p:cNvPicPr>
            <a:picLocks noChangeAspect="1"/>
          </p:cNvPicPr>
          <p:nvPr/>
        </p:nvPicPr>
        <p:blipFill rotWithShape="1">
          <a:blip r:embed="rId4"/>
          <a:srcRect l="3387" t="19994" r="87722" b="73004"/>
          <a:stretch/>
        </p:blipFill>
        <p:spPr>
          <a:xfrm>
            <a:off x="6161819" y="857213"/>
            <a:ext cx="2082589" cy="922449"/>
          </a:xfrm>
          <a:prstGeom prst="rect">
            <a:avLst/>
          </a:prstGeom>
        </p:spPr>
      </p:pic>
      <p:sp>
        <p:nvSpPr>
          <p:cNvPr id="19" name="TextBox 4">
            <a:extLst>
              <a:ext uri="{FF2B5EF4-FFF2-40B4-BE49-F238E27FC236}">
                <a16:creationId xmlns:a16="http://schemas.microsoft.com/office/drawing/2014/main" id="{00AF3462-80C7-4184-8088-51E9DB4F492A}"/>
              </a:ext>
            </a:extLst>
          </p:cNvPr>
          <p:cNvSpPr txBox="1"/>
          <p:nvPr/>
        </p:nvSpPr>
        <p:spPr>
          <a:xfrm>
            <a:off x="1475656" y="276665"/>
            <a:ext cx="418565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模块功能介绍：基础操作模块</a:t>
            </a:r>
          </a:p>
        </p:txBody>
      </p:sp>
    </p:spTree>
    <p:extLst>
      <p:ext uri="{BB962C8B-B14F-4D97-AF65-F5344CB8AC3E}">
        <p14:creationId xmlns:p14="http://schemas.microsoft.com/office/powerpoint/2010/main" val="3471806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732C8DA-DED9-4655-9A14-70252B7C39FA}"/>
              </a:ext>
            </a:extLst>
          </p:cNvPr>
          <p:cNvPicPr>
            <a:picLocks noChangeAspect="1"/>
          </p:cNvPicPr>
          <p:nvPr/>
        </p:nvPicPr>
        <p:blipFill rotWithShape="1">
          <a:blip r:embed="rId4"/>
          <a:srcRect l="388" r="26375" b="5379"/>
          <a:stretch/>
        </p:blipFill>
        <p:spPr>
          <a:xfrm>
            <a:off x="179513" y="1096914"/>
            <a:ext cx="5187395" cy="3769921"/>
          </a:xfrm>
          <a:prstGeom prst="rect">
            <a:avLst/>
          </a:prstGeom>
        </p:spPr>
      </p:pic>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C99F7CF1-ABC8-4AE8-B587-7FE2257152DD}"/>
              </a:ext>
            </a:extLst>
          </p:cNvPr>
          <p:cNvSpPr txBox="1"/>
          <p:nvPr/>
        </p:nvSpPr>
        <p:spPr>
          <a:xfrm>
            <a:off x="5605732" y="1847019"/>
            <a:ext cx="3201535"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图层属性定制配色</a:t>
            </a:r>
            <a:endParaRPr lang="en-US" altLang="zh-CN" sz="1400" dirty="0">
              <a:latin typeface="黑体" panose="02010609060101010101" pitchFamily="49" charset="-122"/>
              <a:ea typeface="黑体" panose="02010609060101010101" pitchFamily="49" charset="-122"/>
            </a:endParaRPr>
          </a:p>
        </p:txBody>
      </p:sp>
      <p:cxnSp>
        <p:nvCxnSpPr>
          <p:cNvPr id="29" name="连接符: 肘形 28">
            <a:extLst>
              <a:ext uri="{FF2B5EF4-FFF2-40B4-BE49-F238E27FC236}">
                <a16:creationId xmlns:a16="http://schemas.microsoft.com/office/drawing/2014/main" id="{05D3537D-4684-4961-9473-94B388208424}"/>
              </a:ext>
            </a:extLst>
          </p:cNvPr>
          <p:cNvCxnSpPr>
            <a:cxnSpLocks/>
            <a:stCxn id="4" idx="3"/>
            <a:endCxn id="13" idx="1"/>
          </p:cNvCxnSpPr>
          <p:nvPr/>
        </p:nvCxnSpPr>
        <p:spPr>
          <a:xfrm flipV="1">
            <a:off x="1099309" y="1318438"/>
            <a:ext cx="5187395" cy="188813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C229346-F6BB-4CA6-8CC3-6FE464BBAF0C}"/>
              </a:ext>
            </a:extLst>
          </p:cNvPr>
          <p:cNvSpPr/>
          <p:nvPr/>
        </p:nvSpPr>
        <p:spPr>
          <a:xfrm>
            <a:off x="451237" y="3026557"/>
            <a:ext cx="64807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1D70ED4-BC84-4226-8C0C-FE931914EC63}"/>
              </a:ext>
            </a:extLst>
          </p:cNvPr>
          <p:cNvPicPr>
            <a:picLocks noChangeAspect="1"/>
          </p:cNvPicPr>
          <p:nvPr/>
        </p:nvPicPr>
        <p:blipFill rotWithShape="1">
          <a:blip r:embed="rId4"/>
          <a:srcRect l="4336" t="49126" r="87531" b="43312"/>
          <a:stretch/>
        </p:blipFill>
        <p:spPr>
          <a:xfrm>
            <a:off x="6286704" y="828863"/>
            <a:ext cx="1872208" cy="979150"/>
          </a:xfrm>
          <a:prstGeom prst="rect">
            <a:avLst/>
          </a:prstGeom>
        </p:spPr>
      </p:pic>
      <p:pic>
        <p:nvPicPr>
          <p:cNvPr id="11" name="图片 10">
            <a:extLst>
              <a:ext uri="{FF2B5EF4-FFF2-40B4-BE49-F238E27FC236}">
                <a16:creationId xmlns:a16="http://schemas.microsoft.com/office/drawing/2014/main" id="{873ADCBF-C75D-41FF-B407-C65BDAD5E9F1}"/>
              </a:ext>
            </a:extLst>
          </p:cNvPr>
          <p:cNvPicPr>
            <a:picLocks noChangeAspect="1"/>
          </p:cNvPicPr>
          <p:nvPr/>
        </p:nvPicPr>
        <p:blipFill>
          <a:blip r:embed="rId5"/>
          <a:stretch>
            <a:fillRect/>
          </a:stretch>
        </p:blipFill>
        <p:spPr>
          <a:xfrm>
            <a:off x="5868144" y="2193802"/>
            <a:ext cx="2926693" cy="2765344"/>
          </a:xfrm>
          <a:prstGeom prst="rect">
            <a:avLst/>
          </a:prstGeom>
        </p:spPr>
      </p:pic>
      <p:sp>
        <p:nvSpPr>
          <p:cNvPr id="16" name="TextBox 4">
            <a:extLst>
              <a:ext uri="{FF2B5EF4-FFF2-40B4-BE49-F238E27FC236}">
                <a16:creationId xmlns:a16="http://schemas.microsoft.com/office/drawing/2014/main" id="{1EF3C7F9-D64C-4F91-9B5F-20B41A43BBFD}"/>
              </a:ext>
            </a:extLst>
          </p:cNvPr>
          <p:cNvSpPr txBox="1"/>
          <p:nvPr/>
        </p:nvSpPr>
        <p:spPr>
          <a:xfrm>
            <a:off x="1475656" y="276665"/>
            <a:ext cx="418565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模块功能介绍：基础操作模块</a:t>
            </a:r>
          </a:p>
        </p:txBody>
      </p:sp>
    </p:spTree>
    <p:extLst>
      <p:ext uri="{BB962C8B-B14F-4D97-AF65-F5344CB8AC3E}">
        <p14:creationId xmlns:p14="http://schemas.microsoft.com/office/powerpoint/2010/main" val="1826963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AFBC08D-2344-4256-AF2F-A20A7640AE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915566"/>
            <a:ext cx="5229478" cy="3795886"/>
          </a:xfrm>
          <a:prstGeom prst="rect">
            <a:avLst/>
          </a:prstGeom>
        </p:spPr>
      </p:pic>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cxnSp>
        <p:nvCxnSpPr>
          <p:cNvPr id="29" name="连接符: 肘形 28">
            <a:extLst>
              <a:ext uri="{FF2B5EF4-FFF2-40B4-BE49-F238E27FC236}">
                <a16:creationId xmlns:a16="http://schemas.microsoft.com/office/drawing/2014/main" id="{05D3537D-4684-4961-9473-94B388208424}"/>
              </a:ext>
            </a:extLst>
          </p:cNvPr>
          <p:cNvCxnSpPr>
            <a:cxnSpLocks/>
            <a:stCxn id="4" idx="3"/>
            <a:endCxn id="16" idx="0"/>
          </p:cNvCxnSpPr>
          <p:nvPr/>
        </p:nvCxnSpPr>
        <p:spPr>
          <a:xfrm flipV="1">
            <a:off x="2276706" y="1012516"/>
            <a:ext cx="4445975" cy="299094"/>
          </a:xfrm>
          <a:prstGeom prst="bentConnector4">
            <a:avLst>
              <a:gd name="adj1" fmla="val 24010"/>
              <a:gd name="adj2" fmla="val 1764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C229346-F6BB-4CA6-8CC3-6FE464BBAF0C}"/>
              </a:ext>
            </a:extLst>
          </p:cNvPr>
          <p:cNvSpPr/>
          <p:nvPr/>
        </p:nvSpPr>
        <p:spPr>
          <a:xfrm>
            <a:off x="107504" y="1131590"/>
            <a:ext cx="216920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4633984"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模块功能介绍：数据库检查模块</a:t>
            </a:r>
          </a:p>
        </p:txBody>
      </p:sp>
      <p:pic>
        <p:nvPicPr>
          <p:cNvPr id="16" name="图片 15">
            <a:extLst>
              <a:ext uri="{FF2B5EF4-FFF2-40B4-BE49-F238E27FC236}">
                <a16:creationId xmlns:a16="http://schemas.microsoft.com/office/drawing/2014/main" id="{64459491-204C-4B42-A6A1-D96332BBA154}"/>
              </a:ext>
            </a:extLst>
          </p:cNvPr>
          <p:cNvPicPr>
            <a:picLocks noChangeAspect="1"/>
          </p:cNvPicPr>
          <p:nvPr/>
        </p:nvPicPr>
        <p:blipFill rotWithShape="1">
          <a:blip r:embed="rId4">
            <a:extLst>
              <a:ext uri="{28A0092B-C50C-407E-A947-70E740481C1C}">
                <a14:useLocalDpi xmlns:a14="http://schemas.microsoft.com/office/drawing/2010/main" val="0"/>
              </a:ext>
            </a:extLst>
          </a:blip>
          <a:srcRect t="5470" r="58520" b="85045"/>
          <a:stretch/>
        </p:blipFill>
        <p:spPr>
          <a:xfrm>
            <a:off x="4411693" y="1012516"/>
            <a:ext cx="4621975" cy="767146"/>
          </a:xfrm>
          <a:prstGeom prst="rect">
            <a:avLst/>
          </a:prstGeom>
        </p:spPr>
      </p:pic>
      <p:sp>
        <p:nvSpPr>
          <p:cNvPr id="21" name="文本框 20">
            <a:extLst>
              <a:ext uri="{FF2B5EF4-FFF2-40B4-BE49-F238E27FC236}">
                <a16:creationId xmlns:a16="http://schemas.microsoft.com/office/drawing/2014/main" id="{2C120592-1DF4-4E0A-AF6B-89D1F56AF857}"/>
              </a:ext>
            </a:extLst>
          </p:cNvPr>
          <p:cNvSpPr txBox="1"/>
          <p:nvPr/>
        </p:nvSpPr>
        <p:spPr>
          <a:xfrm>
            <a:off x="5652120" y="2706539"/>
            <a:ext cx="3240360" cy="954107"/>
          </a:xfrm>
          <a:prstGeom prst="rect">
            <a:avLst/>
          </a:prstGeom>
          <a:noFill/>
        </p:spPr>
        <p:txBody>
          <a:bodyPr wrap="square" rtlCol="0">
            <a:spAutoFit/>
          </a:bodyPr>
          <a:lstStyle/>
          <a:p>
            <a:pPr defTabSz="914400"/>
            <a:r>
              <a:rPr lang="zh-CN" altLang="en-US" sz="1400" dirty="0">
                <a:solidFill>
                  <a:prstClr val="black"/>
                </a:solidFill>
                <a:latin typeface="等线" panose="020F0502020204030204"/>
                <a:ea typeface="等线" panose="02010600030101010101" pitchFamily="2" charset="-122"/>
              </a:rPr>
              <a:t>数据库检查模块：</a:t>
            </a:r>
            <a:endParaRPr lang="en-US" altLang="zh-CN" sz="1400" dirty="0">
              <a:solidFill>
                <a:prstClr val="black"/>
              </a:solidFill>
              <a:latin typeface="等线" panose="020F0502020204030204"/>
              <a:ea typeface="等线" panose="02010600030101010101" pitchFamily="2" charset="-122"/>
            </a:endParaRPr>
          </a:p>
          <a:p>
            <a:pPr defTabSz="914400"/>
            <a:r>
              <a:rPr lang="zh-CN" altLang="zh-CN" sz="1400" dirty="0">
                <a:solidFill>
                  <a:prstClr val="black"/>
                </a:solidFill>
                <a:latin typeface="等线" panose="020F0502020204030204"/>
                <a:ea typeface="等线" panose="02010600030101010101" pitchFamily="2" charset="-122"/>
              </a:rPr>
              <a:t>对各项规划的数据库进行完整性、规范性、属性数据、拓扑关系、空间异质性和空间逻辑性检查。</a:t>
            </a:r>
            <a:endParaRPr lang="zh-CN" altLang="en-US" sz="1400"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842649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4633984"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模块功能介绍：数据库检查模块</a:t>
            </a:r>
          </a:p>
        </p:txBody>
      </p:sp>
      <p:pic>
        <p:nvPicPr>
          <p:cNvPr id="22" name="图片 21">
            <a:extLst>
              <a:ext uri="{FF2B5EF4-FFF2-40B4-BE49-F238E27FC236}">
                <a16:creationId xmlns:a16="http://schemas.microsoft.com/office/drawing/2014/main" id="{784CFCF5-E92C-4B50-9B22-94D611453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10" y="936969"/>
            <a:ext cx="2637409" cy="3989641"/>
          </a:xfrm>
          <a:prstGeom prst="rect">
            <a:avLst/>
          </a:prstGeom>
        </p:spPr>
      </p:pic>
      <p:pic>
        <p:nvPicPr>
          <p:cNvPr id="23" name="图片 22">
            <a:extLst>
              <a:ext uri="{FF2B5EF4-FFF2-40B4-BE49-F238E27FC236}">
                <a16:creationId xmlns:a16="http://schemas.microsoft.com/office/drawing/2014/main" id="{43765EE4-DFE0-4052-9E3B-DB1BCFE45A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5084" y="936968"/>
            <a:ext cx="2531580" cy="3989641"/>
          </a:xfrm>
          <a:prstGeom prst="rect">
            <a:avLst/>
          </a:prstGeom>
        </p:spPr>
      </p:pic>
      <p:pic>
        <p:nvPicPr>
          <p:cNvPr id="24" name="图片 23">
            <a:extLst>
              <a:ext uri="{FF2B5EF4-FFF2-40B4-BE49-F238E27FC236}">
                <a16:creationId xmlns:a16="http://schemas.microsoft.com/office/drawing/2014/main" id="{C878DA5F-B7B3-43B0-8545-24FB90FF7E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284" y="2959772"/>
            <a:ext cx="3646716" cy="1656184"/>
          </a:xfrm>
          <a:prstGeom prst="rect">
            <a:avLst/>
          </a:prstGeom>
        </p:spPr>
      </p:pic>
      <p:sp>
        <p:nvSpPr>
          <p:cNvPr id="21" name="文本框 20">
            <a:extLst>
              <a:ext uri="{FF2B5EF4-FFF2-40B4-BE49-F238E27FC236}">
                <a16:creationId xmlns:a16="http://schemas.microsoft.com/office/drawing/2014/main" id="{2C120592-1DF4-4E0A-AF6B-89D1F56AF857}"/>
              </a:ext>
            </a:extLst>
          </p:cNvPr>
          <p:cNvSpPr txBox="1"/>
          <p:nvPr/>
        </p:nvSpPr>
        <p:spPr>
          <a:xfrm>
            <a:off x="5652120" y="1275606"/>
            <a:ext cx="3078585" cy="646331"/>
          </a:xfrm>
          <a:prstGeom prst="rect">
            <a:avLst/>
          </a:prstGeom>
          <a:noFill/>
        </p:spPr>
        <p:txBody>
          <a:bodyPr wrap="square" rtlCol="0">
            <a:spAutoFit/>
          </a:bodyPr>
          <a:lstStyle/>
          <a:p>
            <a:pPr defTabSz="914400"/>
            <a:r>
              <a:rPr lang="zh-CN" altLang="en-US" sz="1200" dirty="0">
                <a:solidFill>
                  <a:prstClr val="black"/>
                </a:solidFill>
                <a:latin typeface="等线" panose="020F0502020204030204"/>
                <a:ea typeface="等线" panose="02010600030101010101" pitchFamily="2" charset="-122"/>
              </a:rPr>
              <a:t>数据库检查模块：</a:t>
            </a:r>
            <a:r>
              <a:rPr lang="zh-CN" altLang="zh-CN" sz="1200" dirty="0">
                <a:solidFill>
                  <a:prstClr val="black"/>
                </a:solidFill>
                <a:latin typeface="等线" panose="020F0502020204030204"/>
                <a:ea typeface="等线" panose="02010600030101010101" pitchFamily="2" charset="-122"/>
              </a:rPr>
              <a:t>对各项规划的数据库进行完整性、规范性、属性数据、拓扑关系、空间异质性和空间逻辑性检查。</a:t>
            </a:r>
            <a:endParaRPr lang="zh-CN" altLang="en-US" sz="1200"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128468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70AB8B-5ECF-41D7-9A91-EEB082184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77" y="751000"/>
            <a:ext cx="6253811" cy="4392500"/>
          </a:xfrm>
          <a:prstGeom prst="rect">
            <a:avLst/>
          </a:prstGeom>
        </p:spPr>
      </p:pic>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4633984"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模块功能介绍：数据库检查模块</a:t>
            </a:r>
          </a:p>
        </p:txBody>
      </p:sp>
      <p:cxnSp>
        <p:nvCxnSpPr>
          <p:cNvPr id="12" name="连接符: 肘形 11">
            <a:extLst>
              <a:ext uri="{FF2B5EF4-FFF2-40B4-BE49-F238E27FC236}">
                <a16:creationId xmlns:a16="http://schemas.microsoft.com/office/drawing/2014/main" id="{E13E0CEA-B53D-4E7C-B2BF-2413A9A4C9B3}"/>
              </a:ext>
            </a:extLst>
          </p:cNvPr>
          <p:cNvCxnSpPr>
            <a:cxnSpLocks/>
            <a:stCxn id="13" idx="3"/>
            <a:endCxn id="22" idx="1"/>
          </p:cNvCxnSpPr>
          <p:nvPr/>
        </p:nvCxnSpPr>
        <p:spPr>
          <a:xfrm flipV="1">
            <a:off x="7164288" y="3706732"/>
            <a:ext cx="216024" cy="37260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3A846741-9086-49CE-8370-D4440C8FA937}"/>
              </a:ext>
            </a:extLst>
          </p:cNvPr>
          <p:cNvSpPr/>
          <p:nvPr/>
        </p:nvSpPr>
        <p:spPr>
          <a:xfrm>
            <a:off x="1835696" y="3291830"/>
            <a:ext cx="5328592" cy="15750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F282AD5-35D6-4712-BB0F-1F90DD35C0E4}"/>
              </a:ext>
            </a:extLst>
          </p:cNvPr>
          <p:cNvSpPr txBox="1"/>
          <p:nvPr/>
        </p:nvSpPr>
        <p:spPr>
          <a:xfrm>
            <a:off x="7380312" y="3552843"/>
            <a:ext cx="1440160" cy="307777"/>
          </a:xfrm>
          <a:prstGeom prst="rect">
            <a:avLst/>
          </a:prstGeom>
          <a:noFill/>
        </p:spPr>
        <p:txBody>
          <a:bodyPr wrap="square" rtlCol="0">
            <a:spAutoFit/>
          </a:bodyPr>
          <a:lstStyle/>
          <a:p>
            <a:pPr defTabSz="914400"/>
            <a:r>
              <a:rPr lang="zh-CN" altLang="en-US" sz="1400" dirty="0">
                <a:solidFill>
                  <a:prstClr val="black"/>
                </a:solidFill>
                <a:latin typeface="等线" panose="020F0502020204030204"/>
                <a:ea typeface="等线" panose="02010600030101010101" pitchFamily="2" charset="-122"/>
              </a:rPr>
              <a:t>错误信息显示</a:t>
            </a:r>
          </a:p>
        </p:txBody>
      </p:sp>
    </p:spTree>
    <p:extLst>
      <p:ext uri="{BB962C8B-B14F-4D97-AF65-F5344CB8AC3E}">
        <p14:creationId xmlns:p14="http://schemas.microsoft.com/office/powerpoint/2010/main" val="2146915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AFBC08D-2344-4256-AF2F-A20A7640AE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915566"/>
            <a:ext cx="5229478" cy="3795886"/>
          </a:xfrm>
          <a:prstGeom prst="rect">
            <a:avLst/>
          </a:prstGeom>
        </p:spPr>
      </p:pic>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cxnSp>
        <p:nvCxnSpPr>
          <p:cNvPr id="29" name="连接符: 肘形 28">
            <a:extLst>
              <a:ext uri="{FF2B5EF4-FFF2-40B4-BE49-F238E27FC236}">
                <a16:creationId xmlns:a16="http://schemas.microsoft.com/office/drawing/2014/main" id="{05D3537D-4684-4961-9473-94B388208424}"/>
              </a:ext>
            </a:extLst>
          </p:cNvPr>
          <p:cNvCxnSpPr>
            <a:cxnSpLocks/>
            <a:stCxn id="4" idx="3"/>
            <a:endCxn id="12" idx="1"/>
          </p:cNvCxnSpPr>
          <p:nvPr/>
        </p:nvCxnSpPr>
        <p:spPr>
          <a:xfrm>
            <a:off x="2944475" y="1311610"/>
            <a:ext cx="3332390" cy="1270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C229346-F6BB-4CA6-8CC3-6FE464BBAF0C}"/>
              </a:ext>
            </a:extLst>
          </p:cNvPr>
          <p:cNvSpPr/>
          <p:nvPr/>
        </p:nvSpPr>
        <p:spPr>
          <a:xfrm>
            <a:off x="2267745" y="1131590"/>
            <a:ext cx="67673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4801209"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模块功能介绍：文本辅助检查模块</a:t>
            </a:r>
          </a:p>
        </p:txBody>
      </p:sp>
      <p:pic>
        <p:nvPicPr>
          <p:cNvPr id="12" name="图片 11">
            <a:extLst>
              <a:ext uri="{FF2B5EF4-FFF2-40B4-BE49-F238E27FC236}">
                <a16:creationId xmlns:a16="http://schemas.microsoft.com/office/drawing/2014/main" id="{38B38DA3-2E67-472C-91D8-8CFC1A4D941A}"/>
              </a:ext>
            </a:extLst>
          </p:cNvPr>
          <p:cNvPicPr>
            <a:picLocks noChangeAspect="1"/>
          </p:cNvPicPr>
          <p:nvPr/>
        </p:nvPicPr>
        <p:blipFill rotWithShape="1">
          <a:blip r:embed="rId4">
            <a:extLst>
              <a:ext uri="{28A0092B-C50C-407E-A947-70E740481C1C}">
                <a14:useLocalDpi xmlns:a14="http://schemas.microsoft.com/office/drawing/2010/main" val="0"/>
              </a:ext>
            </a:extLst>
          </a:blip>
          <a:srcRect l="41977" t="5470" r="45082" b="85702"/>
          <a:stretch/>
        </p:blipFill>
        <p:spPr>
          <a:xfrm>
            <a:off x="6276865" y="848077"/>
            <a:ext cx="1872208" cy="927066"/>
          </a:xfrm>
          <a:prstGeom prst="rect">
            <a:avLst/>
          </a:prstGeom>
        </p:spPr>
      </p:pic>
      <p:pic>
        <p:nvPicPr>
          <p:cNvPr id="14" name="图片 13">
            <a:extLst>
              <a:ext uri="{FF2B5EF4-FFF2-40B4-BE49-F238E27FC236}">
                <a16:creationId xmlns:a16="http://schemas.microsoft.com/office/drawing/2014/main" id="{4F35171C-FF31-44F3-ACF2-3C708FC5F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128" y="1795599"/>
            <a:ext cx="3003793" cy="3198679"/>
          </a:xfrm>
          <a:prstGeom prst="rect">
            <a:avLst/>
          </a:prstGeom>
        </p:spPr>
      </p:pic>
    </p:spTree>
    <p:extLst>
      <p:ext uri="{BB962C8B-B14F-4D97-AF65-F5344CB8AC3E}">
        <p14:creationId xmlns:p14="http://schemas.microsoft.com/office/powerpoint/2010/main" val="229474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37AABB6-A95A-48DC-888F-E3B3E3E7DC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837" y="1444686"/>
            <a:ext cx="4894547" cy="3550270"/>
          </a:xfrm>
          <a:prstGeom prst="rect">
            <a:avLst/>
          </a:prstGeom>
        </p:spPr>
      </p:pic>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cxnSp>
        <p:nvCxnSpPr>
          <p:cNvPr id="29" name="连接符: 肘形 28">
            <a:extLst>
              <a:ext uri="{FF2B5EF4-FFF2-40B4-BE49-F238E27FC236}">
                <a16:creationId xmlns:a16="http://schemas.microsoft.com/office/drawing/2014/main" id="{05D3537D-4684-4961-9473-94B388208424}"/>
              </a:ext>
            </a:extLst>
          </p:cNvPr>
          <p:cNvCxnSpPr>
            <a:cxnSpLocks/>
            <a:stCxn id="4" idx="0"/>
            <a:endCxn id="6" idx="2"/>
          </p:cNvCxnSpPr>
          <p:nvPr/>
        </p:nvCxnSpPr>
        <p:spPr>
          <a:xfrm rot="5400000" flipH="1" flipV="1">
            <a:off x="3473224" y="2654472"/>
            <a:ext cx="647561" cy="161987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C229346-F6BB-4CA6-8CC3-6FE464BBAF0C}"/>
              </a:ext>
            </a:extLst>
          </p:cNvPr>
          <p:cNvSpPr/>
          <p:nvPr/>
        </p:nvSpPr>
        <p:spPr>
          <a:xfrm>
            <a:off x="971600" y="3788188"/>
            <a:ext cx="4030936" cy="10786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4801209"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模块功能介绍：文本辅助检查模块</a:t>
            </a:r>
          </a:p>
        </p:txBody>
      </p:sp>
      <p:pic>
        <p:nvPicPr>
          <p:cNvPr id="6" name="图片 5">
            <a:extLst>
              <a:ext uri="{FF2B5EF4-FFF2-40B4-BE49-F238E27FC236}">
                <a16:creationId xmlns:a16="http://schemas.microsoft.com/office/drawing/2014/main" id="{99639890-AC78-46C7-8A58-DAFF13DDC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846112"/>
            <a:ext cx="8422809" cy="2294515"/>
          </a:xfrm>
          <a:prstGeom prst="rect">
            <a:avLst/>
          </a:prstGeom>
        </p:spPr>
      </p:pic>
      <p:sp>
        <p:nvSpPr>
          <p:cNvPr id="26" name="文本框 25">
            <a:extLst>
              <a:ext uri="{FF2B5EF4-FFF2-40B4-BE49-F238E27FC236}">
                <a16:creationId xmlns:a16="http://schemas.microsoft.com/office/drawing/2014/main" id="{655D484E-D56E-42A8-9F7B-F152314E717E}"/>
              </a:ext>
            </a:extLst>
          </p:cNvPr>
          <p:cNvSpPr txBox="1"/>
          <p:nvPr/>
        </p:nvSpPr>
        <p:spPr>
          <a:xfrm>
            <a:off x="6024736" y="3788188"/>
            <a:ext cx="3240360" cy="307777"/>
          </a:xfrm>
          <a:prstGeom prst="rect">
            <a:avLst/>
          </a:prstGeom>
          <a:noFill/>
        </p:spPr>
        <p:txBody>
          <a:bodyPr wrap="square" rtlCol="0">
            <a:spAutoFit/>
          </a:bodyPr>
          <a:lstStyle/>
          <a:p>
            <a:pPr defTabSz="914400"/>
            <a:r>
              <a:rPr lang="zh-CN" altLang="en-US" sz="1400" dirty="0">
                <a:solidFill>
                  <a:prstClr val="black"/>
                </a:solidFill>
                <a:latin typeface="等线" panose="020F0502020204030204"/>
                <a:ea typeface="等线" panose="02010600030101010101" pitchFamily="2" charset="-122"/>
              </a:rPr>
              <a:t>统计表格生成与显示</a:t>
            </a:r>
          </a:p>
        </p:txBody>
      </p:sp>
    </p:spTree>
    <p:extLst>
      <p:ext uri="{BB962C8B-B14F-4D97-AF65-F5344CB8AC3E}">
        <p14:creationId xmlns:p14="http://schemas.microsoft.com/office/powerpoint/2010/main" val="890983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37AABB6-A95A-48DC-888F-E3B3E3E7DC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73" y="1209415"/>
            <a:ext cx="4894547" cy="3550270"/>
          </a:xfrm>
          <a:prstGeom prst="rect">
            <a:avLst/>
          </a:prstGeom>
        </p:spPr>
      </p:pic>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FC229346-F6BB-4CA6-8CC3-6FE464BBAF0C}"/>
              </a:ext>
            </a:extLst>
          </p:cNvPr>
          <p:cNvSpPr/>
          <p:nvPr/>
        </p:nvSpPr>
        <p:spPr>
          <a:xfrm>
            <a:off x="2771799" y="1401957"/>
            <a:ext cx="504056" cy="3600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510898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模块功能介绍：规模控制线提取模块</a:t>
            </a:r>
          </a:p>
        </p:txBody>
      </p:sp>
      <p:pic>
        <p:nvPicPr>
          <p:cNvPr id="9" name="图片 8">
            <a:extLst>
              <a:ext uri="{FF2B5EF4-FFF2-40B4-BE49-F238E27FC236}">
                <a16:creationId xmlns:a16="http://schemas.microsoft.com/office/drawing/2014/main" id="{F9976859-2272-4424-8D09-2DC12D9F0A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85" t="5143" r="36488" b="84716"/>
          <a:stretch/>
        </p:blipFill>
        <p:spPr>
          <a:xfrm>
            <a:off x="6660232" y="915569"/>
            <a:ext cx="1382554" cy="1152125"/>
          </a:xfrm>
          <a:prstGeom prst="rect">
            <a:avLst/>
          </a:prstGeom>
        </p:spPr>
      </p:pic>
      <p:cxnSp>
        <p:nvCxnSpPr>
          <p:cNvPr id="5" name="连接符: 肘形 4">
            <a:extLst>
              <a:ext uri="{FF2B5EF4-FFF2-40B4-BE49-F238E27FC236}">
                <a16:creationId xmlns:a16="http://schemas.microsoft.com/office/drawing/2014/main" id="{6075D2B9-BE8E-4298-9BAA-9DC61555CCDB}"/>
              </a:ext>
            </a:extLst>
          </p:cNvPr>
          <p:cNvCxnSpPr>
            <a:cxnSpLocks/>
            <a:stCxn id="4" idx="3"/>
            <a:endCxn id="9" idx="1"/>
          </p:cNvCxnSpPr>
          <p:nvPr/>
        </p:nvCxnSpPr>
        <p:spPr>
          <a:xfrm flipV="1">
            <a:off x="3275855" y="1491632"/>
            <a:ext cx="3384377" cy="9034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7D2C7A85-B861-4981-9E44-6816BABD5D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2736" y="2174159"/>
            <a:ext cx="3552291" cy="2697806"/>
          </a:xfrm>
          <a:prstGeom prst="rect">
            <a:avLst/>
          </a:prstGeom>
        </p:spPr>
      </p:pic>
      <p:pic>
        <p:nvPicPr>
          <p:cNvPr id="16" name="图片 15">
            <a:extLst>
              <a:ext uri="{FF2B5EF4-FFF2-40B4-BE49-F238E27FC236}">
                <a16:creationId xmlns:a16="http://schemas.microsoft.com/office/drawing/2014/main" id="{C049B230-58E9-463A-9B2E-56453C7F7966}"/>
              </a:ext>
            </a:extLst>
          </p:cNvPr>
          <p:cNvPicPr>
            <a:picLocks noChangeAspect="1"/>
          </p:cNvPicPr>
          <p:nvPr/>
        </p:nvPicPr>
        <p:blipFill rotWithShape="1">
          <a:blip r:embed="rId6">
            <a:extLst>
              <a:ext uri="{28A0092B-C50C-407E-A947-70E740481C1C}">
                <a14:useLocalDpi xmlns:a14="http://schemas.microsoft.com/office/drawing/2010/main" val="0"/>
              </a:ext>
            </a:extLst>
          </a:blip>
          <a:srcRect l="7433" t="35636" r="881" b="407"/>
          <a:stretch/>
        </p:blipFill>
        <p:spPr>
          <a:xfrm>
            <a:off x="827583" y="2139701"/>
            <a:ext cx="3888433" cy="2364868"/>
          </a:xfrm>
          <a:prstGeom prst="rect">
            <a:avLst/>
          </a:prstGeom>
        </p:spPr>
      </p:pic>
    </p:spTree>
    <p:extLst>
      <p:ext uri="{BB962C8B-B14F-4D97-AF65-F5344CB8AC3E}">
        <p14:creationId xmlns:p14="http://schemas.microsoft.com/office/powerpoint/2010/main" val="4225528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B673B4-C597-4E49-A5FF-5FCEB154F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38" y="752516"/>
            <a:ext cx="6162954" cy="4327280"/>
          </a:xfrm>
          <a:prstGeom prst="rect">
            <a:avLst/>
          </a:prstGeom>
        </p:spPr>
      </p:pic>
      <p:pic>
        <p:nvPicPr>
          <p:cNvPr id="16" name="图片 15">
            <a:extLst>
              <a:ext uri="{FF2B5EF4-FFF2-40B4-BE49-F238E27FC236}">
                <a16:creationId xmlns:a16="http://schemas.microsoft.com/office/drawing/2014/main" id="{D1A8E6A0-D5C7-481C-938D-1FECDC1A3E7E}"/>
              </a:ext>
            </a:extLst>
          </p:cNvPr>
          <p:cNvPicPr>
            <a:picLocks noChangeAspect="1"/>
          </p:cNvPicPr>
          <p:nvPr/>
        </p:nvPicPr>
        <p:blipFill rotWithShape="1">
          <a:blip r:embed="rId3">
            <a:extLst>
              <a:ext uri="{28A0092B-C50C-407E-A947-70E740481C1C}">
                <a14:useLocalDpi xmlns:a14="http://schemas.microsoft.com/office/drawing/2010/main" val="0"/>
              </a:ext>
            </a:extLst>
          </a:blip>
          <a:srcRect t="36516" r="44772"/>
          <a:stretch/>
        </p:blipFill>
        <p:spPr>
          <a:xfrm>
            <a:off x="6584642" y="1330050"/>
            <a:ext cx="2236583" cy="943589"/>
          </a:xfrm>
          <a:prstGeom prst="rect">
            <a:avLst/>
          </a:prstGeom>
        </p:spPr>
      </p:pic>
      <p:cxnSp>
        <p:nvCxnSpPr>
          <p:cNvPr id="18" name="连接符: 肘形 17">
            <a:extLst>
              <a:ext uri="{FF2B5EF4-FFF2-40B4-BE49-F238E27FC236}">
                <a16:creationId xmlns:a16="http://schemas.microsoft.com/office/drawing/2014/main" id="{DA8304AC-8BEB-4CA4-96A7-6B062E9A1812}"/>
              </a:ext>
            </a:extLst>
          </p:cNvPr>
          <p:cNvCxnSpPr>
            <a:cxnSpLocks/>
            <a:stCxn id="17" idx="3"/>
            <a:endCxn id="16" idx="1"/>
          </p:cNvCxnSpPr>
          <p:nvPr/>
        </p:nvCxnSpPr>
        <p:spPr>
          <a:xfrm>
            <a:off x="1072380" y="1199855"/>
            <a:ext cx="5512262" cy="60199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F0B4B37-4C59-4FC8-977B-892AE07608FA}"/>
              </a:ext>
            </a:extLst>
          </p:cNvPr>
          <p:cNvSpPr txBox="1"/>
          <p:nvPr/>
        </p:nvSpPr>
        <p:spPr>
          <a:xfrm>
            <a:off x="6861339" y="2313913"/>
            <a:ext cx="1683188" cy="300082"/>
          </a:xfrm>
          <a:prstGeom prst="rect">
            <a:avLst/>
          </a:prstGeom>
          <a:noFill/>
        </p:spPr>
        <p:txBody>
          <a:bodyPr wrap="square" rtlCol="0">
            <a:spAutoFit/>
          </a:bodyPr>
          <a:lstStyle/>
          <a:p>
            <a:r>
              <a:rPr lang="zh-CN" altLang="en-US" sz="1350" dirty="0">
                <a:latin typeface="黑体" panose="02010609060101010101" pitchFamily="49" charset="-122"/>
                <a:ea typeface="黑体" panose="02010609060101010101" pitchFamily="49" charset="-122"/>
              </a:rPr>
              <a:t>批量标记异常</a:t>
            </a:r>
            <a:r>
              <a:rPr lang="en-US" altLang="zh-CN" sz="1350" dirty="0">
                <a:latin typeface="黑体" panose="02010609060101010101" pitchFamily="49" charset="-122"/>
                <a:ea typeface="黑体" panose="02010609060101010101" pitchFamily="49" charset="-122"/>
              </a:rPr>
              <a:t>/</a:t>
            </a:r>
            <a:r>
              <a:rPr lang="zh-CN" altLang="en-US" sz="1350" dirty="0">
                <a:latin typeface="黑体" panose="02010609060101010101" pitchFamily="49" charset="-122"/>
                <a:ea typeface="黑体" panose="02010609060101010101" pitchFamily="49" charset="-122"/>
              </a:rPr>
              <a:t>导出</a:t>
            </a:r>
          </a:p>
        </p:txBody>
      </p:sp>
      <p:sp>
        <p:nvSpPr>
          <p:cNvPr id="14" name="TextBox 1">
            <a:extLst>
              <a:ext uri="{FF2B5EF4-FFF2-40B4-BE49-F238E27FC236}">
                <a16:creationId xmlns:a16="http://schemas.microsoft.com/office/drawing/2014/main" id="{0FD72FE7-A884-4C96-847A-045304402089}"/>
              </a:ext>
            </a:extLst>
          </p:cNvPr>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20" name="TextBox 4">
            <a:extLst>
              <a:ext uri="{FF2B5EF4-FFF2-40B4-BE49-F238E27FC236}">
                <a16:creationId xmlns:a16="http://schemas.microsoft.com/office/drawing/2014/main" id="{E31EE6F7-4AA6-4E72-978A-6D6F7309A4DF}"/>
              </a:ext>
            </a:extLst>
          </p:cNvPr>
          <p:cNvSpPr txBox="1"/>
          <p:nvPr/>
        </p:nvSpPr>
        <p:spPr>
          <a:xfrm>
            <a:off x="1475656" y="276665"/>
            <a:ext cx="510898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模块功能介绍：交互式异常核对辅助</a:t>
            </a:r>
          </a:p>
        </p:txBody>
      </p:sp>
      <p:sp>
        <p:nvSpPr>
          <p:cNvPr id="17" name="矩形 16">
            <a:extLst>
              <a:ext uri="{FF2B5EF4-FFF2-40B4-BE49-F238E27FC236}">
                <a16:creationId xmlns:a16="http://schemas.microsoft.com/office/drawing/2014/main" id="{A17E8DD8-11DD-4762-82A3-7D4A38D302CE}"/>
              </a:ext>
            </a:extLst>
          </p:cNvPr>
          <p:cNvSpPr/>
          <p:nvPr/>
        </p:nvSpPr>
        <p:spPr>
          <a:xfrm>
            <a:off x="137238" y="1019835"/>
            <a:ext cx="935142" cy="36004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435852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510898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模块功能介绍：交互式异常核对辅助</a:t>
            </a:r>
          </a:p>
        </p:txBody>
      </p:sp>
      <p:sp>
        <p:nvSpPr>
          <p:cNvPr id="11" name="标题 1">
            <a:extLst>
              <a:ext uri="{FF2B5EF4-FFF2-40B4-BE49-F238E27FC236}">
                <a16:creationId xmlns:a16="http://schemas.microsoft.com/office/drawing/2014/main" id="{3AB1E721-1A13-4C11-9B68-30AB74430849}"/>
              </a:ext>
            </a:extLst>
          </p:cNvPr>
          <p:cNvSpPr>
            <a:spLocks noGrp="1"/>
          </p:cNvSpPr>
          <p:nvPr>
            <p:ph type="title"/>
          </p:nvPr>
        </p:nvSpPr>
        <p:spPr>
          <a:xfrm>
            <a:off x="1817231" y="898929"/>
            <a:ext cx="5400600" cy="1224136"/>
          </a:xfrm>
        </p:spPr>
        <p:txBody>
          <a:bodyPr>
            <a:normAutofit/>
          </a:bodyPr>
          <a:lstStyle/>
          <a:p>
            <a:pPr algn="l"/>
            <a:r>
              <a:rPr lang="zh-CN" altLang="en-US" sz="1800" dirty="0">
                <a:latin typeface="等线" panose="02010600030101010101" pitchFamily="2" charset="-122"/>
                <a:ea typeface="等线" panose="02010600030101010101" pitchFamily="2" charset="-122"/>
              </a:rPr>
              <a:t>错误信息快速定位</a:t>
            </a:r>
            <a:r>
              <a:rPr lang="en-US" altLang="zh-CN" sz="1800" dirty="0">
                <a:latin typeface="等线" panose="02010600030101010101" pitchFamily="2" charset="-122"/>
                <a:ea typeface="等线" panose="02010600030101010101" pitchFamily="2" charset="-122"/>
              </a:rPr>
              <a:t>:</a:t>
            </a:r>
            <a:br>
              <a:rPr lang="en-US" altLang="zh-CN" sz="1800" dirty="0">
                <a:latin typeface="等线" panose="02010600030101010101" pitchFamily="2" charset="-122"/>
                <a:ea typeface="等线" panose="02010600030101010101" pitchFamily="2" charset="-122"/>
              </a:rPr>
            </a:br>
            <a:r>
              <a:rPr lang="zh-CN" altLang="en-US" sz="1600" dirty="0">
                <a:latin typeface="等线" panose="02010600030101010101" pitchFamily="2" charset="-122"/>
                <a:ea typeface="等线" panose="02010600030101010101" pitchFamily="2" charset="-122"/>
              </a:rPr>
              <a:t>当错误信息较多时，查找错误信息会十分不便。本系统会自动统计所有错误的条数，点击相应的错误编号可以直接跳转到该错误位置，并选中所有对应错误</a:t>
            </a:r>
            <a:endParaRPr lang="zh-CN" altLang="en-US" sz="1800" dirty="0">
              <a:latin typeface="等线" panose="02010600030101010101" pitchFamily="2" charset="-122"/>
              <a:ea typeface="等线" panose="02010600030101010101" pitchFamily="2" charset="-122"/>
            </a:endParaRPr>
          </a:p>
        </p:txBody>
      </p:sp>
      <p:pic>
        <p:nvPicPr>
          <p:cNvPr id="12" name="图片 11">
            <a:extLst>
              <a:ext uri="{FF2B5EF4-FFF2-40B4-BE49-F238E27FC236}">
                <a16:creationId xmlns:a16="http://schemas.microsoft.com/office/drawing/2014/main" id="{4FEB8CE2-857C-4597-B3B8-2767CCCDC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283718"/>
            <a:ext cx="8532022" cy="2233352"/>
          </a:xfrm>
          <a:prstGeom prst="rect">
            <a:avLst/>
          </a:prstGeom>
        </p:spPr>
      </p:pic>
    </p:spTree>
    <p:extLst>
      <p:ext uri="{BB962C8B-B14F-4D97-AF65-F5344CB8AC3E}">
        <p14:creationId xmlns:p14="http://schemas.microsoft.com/office/powerpoint/2010/main" val="133255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862472" y="2752346"/>
            <a:ext cx="2954550"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开发背景及建设目标</a:t>
            </a:r>
          </a:p>
        </p:txBody>
      </p:sp>
      <p:pic>
        <p:nvPicPr>
          <p:cNvPr id="3" name="Picture 2" descr="C:\Users\admin\Desktop\未命名 -4.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15000"/>
                    </a14:imgEffect>
                  </a14:imgLayer>
                </a14:imgProps>
              </a:ext>
              <a:ext uri="{28A0092B-C50C-407E-A947-70E740481C1C}">
                <a14:useLocalDpi xmlns:a14="http://schemas.microsoft.com/office/drawing/2010/main" val="0"/>
              </a:ext>
            </a:extLst>
          </a:blip>
          <a:srcRect/>
          <a:stretch>
            <a:fillRect/>
          </a:stretch>
        </p:blipFill>
        <p:spPr bwMode="auto">
          <a:xfrm>
            <a:off x="2987825" y="5168"/>
            <a:ext cx="6156176" cy="1833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 y="1994788"/>
            <a:ext cx="2566662" cy="200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90732" y="2089363"/>
            <a:ext cx="1752298" cy="1785052"/>
          </a:xfrm>
          <a:prstGeom prst="rect">
            <a:avLst/>
          </a:prstGeom>
          <a:noFill/>
        </p:spPr>
        <p:txBody>
          <a:bodyPr wrap="none" lIns="91388" tIns="45694" rIns="91388" bIns="45694" rtlCol="0">
            <a:spAutoFit/>
          </a:bodyPr>
          <a:lstStyle/>
          <a:p>
            <a:r>
              <a:rPr lang="en-US" altLang="zh-CN" sz="11000" dirty="0">
                <a:solidFill>
                  <a:schemeClr val="bg1"/>
                </a:solidFill>
                <a:latin typeface="Arial" pitchFamily="34" charset="0"/>
                <a:ea typeface="微软雅黑" pitchFamily="34" charset="-122"/>
                <a:cs typeface="Arial" pitchFamily="34" charset="0"/>
              </a:rPr>
              <a:t>01</a:t>
            </a:r>
            <a:endParaRPr lang="zh-CN" altLang="en-US" sz="11000" dirty="0">
              <a:solidFill>
                <a:schemeClr val="bg1"/>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1126723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510898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模块功能介绍：交互式异常核对辅助</a:t>
            </a:r>
          </a:p>
        </p:txBody>
      </p:sp>
      <p:pic>
        <p:nvPicPr>
          <p:cNvPr id="17" name="图片 16">
            <a:extLst>
              <a:ext uri="{FF2B5EF4-FFF2-40B4-BE49-F238E27FC236}">
                <a16:creationId xmlns:a16="http://schemas.microsoft.com/office/drawing/2014/main" id="{8479786C-E59D-4434-8E93-8DE7A9033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675" y="1390070"/>
            <a:ext cx="6841544" cy="2981880"/>
          </a:xfrm>
          <a:prstGeom prst="rect">
            <a:avLst/>
          </a:prstGeom>
        </p:spPr>
      </p:pic>
      <p:sp>
        <p:nvSpPr>
          <p:cNvPr id="18" name="矩形 17">
            <a:extLst>
              <a:ext uri="{FF2B5EF4-FFF2-40B4-BE49-F238E27FC236}">
                <a16:creationId xmlns:a16="http://schemas.microsoft.com/office/drawing/2014/main" id="{510CFC9C-F12D-4FF6-B650-9D3C1533F113}"/>
              </a:ext>
            </a:extLst>
          </p:cNvPr>
          <p:cNvSpPr/>
          <p:nvPr/>
        </p:nvSpPr>
        <p:spPr>
          <a:xfrm>
            <a:off x="2277953" y="1562902"/>
            <a:ext cx="794825" cy="564879"/>
          </a:xfrm>
          <a:prstGeom prst="rect">
            <a:avLst/>
          </a:prstGeom>
          <a:noFill/>
          <a:ln w="22225"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A0BB83CB-2F19-4125-8F40-096F8757FEC4}"/>
              </a:ext>
            </a:extLst>
          </p:cNvPr>
          <p:cNvSpPr txBox="1"/>
          <p:nvPr/>
        </p:nvSpPr>
        <p:spPr>
          <a:xfrm>
            <a:off x="251520" y="1726848"/>
            <a:ext cx="1518980" cy="2215991"/>
          </a:xfrm>
          <a:prstGeom prst="rect">
            <a:avLst/>
          </a:prstGeom>
          <a:noFill/>
        </p:spPr>
        <p:txBody>
          <a:bodyPr wrap="square" rtlCol="0">
            <a:spAutoFit/>
          </a:bodyPr>
          <a:lstStyle/>
          <a:p>
            <a:pPr defTabSz="914400"/>
            <a:r>
              <a:rPr lang="zh-CN" altLang="en-US" dirty="0">
                <a:solidFill>
                  <a:prstClr val="black"/>
                </a:solidFill>
                <a:latin typeface="等线" panose="020F0502020204030204"/>
                <a:ea typeface="等线" panose="02010600030101010101" pitchFamily="2" charset="-122"/>
              </a:rPr>
              <a:t>空间要素异常增减区域显示：</a:t>
            </a:r>
            <a:endParaRPr lang="en-US" altLang="zh-CN" dirty="0">
              <a:solidFill>
                <a:prstClr val="black"/>
              </a:solidFill>
              <a:latin typeface="等线" panose="020F0502020204030204"/>
              <a:ea typeface="等线" panose="02010600030101010101" pitchFamily="2" charset="-122"/>
            </a:endParaRPr>
          </a:p>
          <a:p>
            <a:pPr defTabSz="914400"/>
            <a:r>
              <a:rPr lang="zh-CN" altLang="en-US" sz="1400" dirty="0">
                <a:solidFill>
                  <a:prstClr val="black"/>
                </a:solidFill>
                <a:latin typeface="等线" panose="020F0502020204030204"/>
                <a:ea typeface="等线" panose="02010600030101010101" pitchFamily="2" charset="-122"/>
              </a:rPr>
              <a:t>对于一些空间数据的一致性检查能够得到指定图层相对于要求图层的增减区域，便于核对</a:t>
            </a:r>
          </a:p>
        </p:txBody>
      </p:sp>
      <p:cxnSp>
        <p:nvCxnSpPr>
          <p:cNvPr id="20" name="连接符: 肘形 19">
            <a:extLst>
              <a:ext uri="{FF2B5EF4-FFF2-40B4-BE49-F238E27FC236}">
                <a16:creationId xmlns:a16="http://schemas.microsoft.com/office/drawing/2014/main" id="{AD5DF7D5-3947-4371-9442-874D5304DE7F}"/>
              </a:ext>
            </a:extLst>
          </p:cNvPr>
          <p:cNvCxnSpPr>
            <a:cxnSpLocks/>
            <a:stCxn id="18" idx="1"/>
            <a:endCxn id="19" idx="3"/>
          </p:cNvCxnSpPr>
          <p:nvPr/>
        </p:nvCxnSpPr>
        <p:spPr>
          <a:xfrm rot="10800000" flipV="1">
            <a:off x="1770501" y="1845342"/>
            <a:ext cx="507453" cy="989502"/>
          </a:xfrm>
          <a:prstGeom prst="bentConnector3">
            <a:avLst>
              <a:gd name="adj1" fmla="val 50000"/>
            </a:avLst>
          </a:prstGeom>
          <a:noFill/>
          <a:ln w="6350" cap="flat" cmpd="sng" algn="ctr">
            <a:solidFill>
              <a:srgbClr val="FF0000"/>
            </a:solidFill>
            <a:prstDash val="solid"/>
            <a:miter lim="800000"/>
            <a:tailEnd type="triangle"/>
          </a:ln>
          <a:effectLst/>
        </p:spPr>
      </p:cxnSp>
    </p:spTree>
    <p:extLst>
      <p:ext uri="{BB962C8B-B14F-4D97-AF65-F5344CB8AC3E}">
        <p14:creationId xmlns:p14="http://schemas.microsoft.com/office/powerpoint/2010/main" val="573568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510898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模块功能介绍：交互式异常核对辅助</a:t>
            </a:r>
          </a:p>
        </p:txBody>
      </p:sp>
      <p:sp>
        <p:nvSpPr>
          <p:cNvPr id="8" name="标题 1">
            <a:extLst>
              <a:ext uri="{FF2B5EF4-FFF2-40B4-BE49-F238E27FC236}">
                <a16:creationId xmlns:a16="http://schemas.microsoft.com/office/drawing/2014/main" id="{DF70F45A-48D3-4874-8824-3C1CB4EC5E2C}"/>
              </a:ext>
            </a:extLst>
          </p:cNvPr>
          <p:cNvSpPr txBox="1">
            <a:spLocks/>
          </p:cNvSpPr>
          <p:nvPr/>
        </p:nvSpPr>
        <p:spPr>
          <a:xfrm>
            <a:off x="539552" y="727631"/>
            <a:ext cx="10515600" cy="703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异常数据及属性的快速预览</a:t>
            </a:r>
          </a:p>
        </p:txBody>
      </p:sp>
      <p:pic>
        <p:nvPicPr>
          <p:cNvPr id="9" name="内容占位符 3">
            <a:extLst>
              <a:ext uri="{FF2B5EF4-FFF2-40B4-BE49-F238E27FC236}">
                <a16:creationId xmlns:a16="http://schemas.microsoft.com/office/drawing/2014/main" id="{A129E243-E149-448C-BB77-575CB7AD6415}"/>
              </a:ext>
            </a:extLst>
          </p:cNvPr>
          <p:cNvPicPr>
            <a:picLocks noChangeAspect="1"/>
          </p:cNvPicPr>
          <p:nvPr/>
        </p:nvPicPr>
        <p:blipFill rotWithShape="1">
          <a:blip r:embed="rId4"/>
          <a:srcRect b="3862"/>
          <a:stretch/>
        </p:blipFill>
        <p:spPr>
          <a:xfrm>
            <a:off x="1171757" y="1189294"/>
            <a:ext cx="6800486" cy="3677541"/>
          </a:xfrm>
          <a:prstGeom prst="rect">
            <a:avLst/>
          </a:prstGeom>
        </p:spPr>
      </p:pic>
    </p:spTree>
    <p:extLst>
      <p:ext uri="{BB962C8B-B14F-4D97-AF65-F5344CB8AC3E}">
        <p14:creationId xmlns:p14="http://schemas.microsoft.com/office/powerpoint/2010/main" val="2789840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10" name="TextBox 4">
            <a:extLst>
              <a:ext uri="{FF2B5EF4-FFF2-40B4-BE49-F238E27FC236}">
                <a16:creationId xmlns:a16="http://schemas.microsoft.com/office/drawing/2014/main" id="{3B168CD6-DC4B-4ADF-B26F-55999C7E1E21}"/>
              </a:ext>
            </a:extLst>
          </p:cNvPr>
          <p:cNvSpPr txBox="1"/>
          <p:nvPr/>
        </p:nvSpPr>
        <p:spPr>
          <a:xfrm>
            <a:off x="1475656" y="276665"/>
            <a:ext cx="5108986"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模块功能介绍：交互式异常核对辅助</a:t>
            </a:r>
          </a:p>
        </p:txBody>
      </p:sp>
      <p:sp>
        <p:nvSpPr>
          <p:cNvPr id="8" name="标题 1">
            <a:extLst>
              <a:ext uri="{FF2B5EF4-FFF2-40B4-BE49-F238E27FC236}">
                <a16:creationId xmlns:a16="http://schemas.microsoft.com/office/drawing/2014/main" id="{DF70F45A-48D3-4874-8824-3C1CB4EC5E2C}"/>
              </a:ext>
            </a:extLst>
          </p:cNvPr>
          <p:cNvSpPr txBox="1">
            <a:spLocks/>
          </p:cNvSpPr>
          <p:nvPr/>
        </p:nvSpPr>
        <p:spPr>
          <a:xfrm>
            <a:off x="539552" y="727631"/>
            <a:ext cx="10515600" cy="703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异常数据及属性的快速预览</a:t>
            </a:r>
          </a:p>
        </p:txBody>
      </p:sp>
      <p:pic>
        <p:nvPicPr>
          <p:cNvPr id="6" name="图片 5">
            <a:extLst>
              <a:ext uri="{FF2B5EF4-FFF2-40B4-BE49-F238E27FC236}">
                <a16:creationId xmlns:a16="http://schemas.microsoft.com/office/drawing/2014/main" id="{BB99B951-1EC8-4710-AC7D-81EE575E3F8B}"/>
              </a:ext>
            </a:extLst>
          </p:cNvPr>
          <p:cNvPicPr>
            <a:picLocks noChangeAspect="1"/>
          </p:cNvPicPr>
          <p:nvPr/>
        </p:nvPicPr>
        <p:blipFill rotWithShape="1">
          <a:blip r:embed="rId4"/>
          <a:srcRect b="3708"/>
          <a:stretch/>
        </p:blipFill>
        <p:spPr>
          <a:xfrm>
            <a:off x="1082058" y="1304570"/>
            <a:ext cx="6658294" cy="3606407"/>
          </a:xfrm>
          <a:prstGeom prst="rect">
            <a:avLst/>
          </a:prstGeom>
        </p:spPr>
      </p:pic>
    </p:spTree>
    <p:extLst>
      <p:ext uri="{BB962C8B-B14F-4D97-AF65-F5344CB8AC3E}">
        <p14:creationId xmlns:p14="http://schemas.microsoft.com/office/powerpoint/2010/main" val="2770393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AE3BC-39D1-4DA6-AC83-08753EF2B854}"/>
              </a:ext>
            </a:extLst>
          </p:cNvPr>
          <p:cNvSpPr>
            <a:spLocks noGrp="1"/>
          </p:cNvSpPr>
          <p:nvPr>
            <p:ph type="title"/>
          </p:nvPr>
        </p:nvSpPr>
        <p:spPr>
          <a:xfrm>
            <a:off x="1320807" y="716157"/>
            <a:ext cx="4369265" cy="461612"/>
          </a:xfrm>
        </p:spPr>
        <p:txBody>
          <a:bodyPr>
            <a:normAutofit/>
          </a:bodyPr>
          <a:lstStyle/>
          <a:p>
            <a:r>
              <a:rPr lang="zh-CN" altLang="en-US" sz="2000" dirty="0">
                <a:latin typeface="等线" panose="02010600030101010101" pitchFamily="2" charset="-122"/>
                <a:ea typeface="等线" panose="02010600030101010101" pitchFamily="2" charset="-122"/>
              </a:rPr>
              <a:t>错误信息及统计内容导出为表格</a:t>
            </a:r>
          </a:p>
        </p:txBody>
      </p:sp>
      <p:pic>
        <p:nvPicPr>
          <p:cNvPr id="4" name="内容占位符 3">
            <a:extLst>
              <a:ext uri="{FF2B5EF4-FFF2-40B4-BE49-F238E27FC236}">
                <a16:creationId xmlns:a16="http://schemas.microsoft.com/office/drawing/2014/main" id="{79DEB5BC-5EC9-41CB-A89F-4344CC415E0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4266" y="1079217"/>
            <a:ext cx="7109927" cy="3849512"/>
          </a:xfrm>
          <a:prstGeom prst="rect">
            <a:avLst/>
          </a:prstGeom>
        </p:spPr>
      </p:pic>
      <p:pic>
        <p:nvPicPr>
          <p:cNvPr id="6" name="图片 5">
            <a:extLst>
              <a:ext uri="{FF2B5EF4-FFF2-40B4-BE49-F238E27FC236}">
                <a16:creationId xmlns:a16="http://schemas.microsoft.com/office/drawing/2014/main" id="{EDDE7284-7041-4AA3-8864-10D904786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55" y="1933959"/>
            <a:ext cx="1221752" cy="728765"/>
          </a:xfrm>
          <a:prstGeom prst="rect">
            <a:avLst/>
          </a:prstGeom>
        </p:spPr>
      </p:pic>
      <p:sp>
        <p:nvSpPr>
          <p:cNvPr id="7" name="矩形 6">
            <a:extLst>
              <a:ext uri="{FF2B5EF4-FFF2-40B4-BE49-F238E27FC236}">
                <a16:creationId xmlns:a16="http://schemas.microsoft.com/office/drawing/2014/main" id="{D2BE0FBE-1E49-469B-9360-7D93011F67EA}"/>
              </a:ext>
            </a:extLst>
          </p:cNvPr>
          <p:cNvSpPr/>
          <p:nvPr/>
        </p:nvSpPr>
        <p:spPr>
          <a:xfrm>
            <a:off x="4128796" y="1210647"/>
            <a:ext cx="601825" cy="39188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 name="直接箭头连接符 8">
            <a:extLst>
              <a:ext uri="{FF2B5EF4-FFF2-40B4-BE49-F238E27FC236}">
                <a16:creationId xmlns:a16="http://schemas.microsoft.com/office/drawing/2014/main" id="{A4ADF968-0404-49D6-AB2B-AF15BE07910D}"/>
              </a:ext>
            </a:extLst>
          </p:cNvPr>
          <p:cNvCxnSpPr>
            <a:cxnSpLocks/>
            <a:stCxn id="7" idx="1"/>
            <a:endCxn id="6" idx="3"/>
          </p:cNvCxnSpPr>
          <p:nvPr/>
        </p:nvCxnSpPr>
        <p:spPr>
          <a:xfrm flipH="1">
            <a:off x="1593506" y="1406590"/>
            <a:ext cx="2535290" cy="8917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1">
            <a:extLst>
              <a:ext uri="{FF2B5EF4-FFF2-40B4-BE49-F238E27FC236}">
                <a16:creationId xmlns:a16="http://schemas.microsoft.com/office/drawing/2014/main" id="{7B602CF6-CCA4-406B-8583-43F67ABC29AC}"/>
              </a:ext>
            </a:extLst>
          </p:cNvPr>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11" name="TextBox 4">
            <a:extLst>
              <a:ext uri="{FF2B5EF4-FFF2-40B4-BE49-F238E27FC236}">
                <a16:creationId xmlns:a16="http://schemas.microsoft.com/office/drawing/2014/main" id="{C58BF328-1572-409C-BFBD-11EDD2933A85}"/>
              </a:ext>
            </a:extLst>
          </p:cNvPr>
          <p:cNvSpPr txBox="1"/>
          <p:nvPr/>
        </p:nvSpPr>
        <p:spPr>
          <a:xfrm>
            <a:off x="1475656" y="276665"/>
            <a:ext cx="4326208"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模块功能介绍：结果输出模块</a:t>
            </a:r>
          </a:p>
        </p:txBody>
      </p:sp>
    </p:spTree>
    <p:extLst>
      <p:ext uri="{BB962C8B-B14F-4D97-AF65-F5344CB8AC3E}">
        <p14:creationId xmlns:p14="http://schemas.microsoft.com/office/powerpoint/2010/main" val="1433164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7F1ADA5-6A30-415D-83DC-67807B954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568" y="1160376"/>
            <a:ext cx="6358812" cy="3503581"/>
          </a:xfrm>
          <a:prstGeom prst="rect">
            <a:avLst/>
          </a:prstGeom>
        </p:spPr>
      </p:pic>
      <p:sp>
        <p:nvSpPr>
          <p:cNvPr id="6" name="TextBox 1">
            <a:extLst>
              <a:ext uri="{FF2B5EF4-FFF2-40B4-BE49-F238E27FC236}">
                <a16:creationId xmlns:a16="http://schemas.microsoft.com/office/drawing/2014/main" id="{E70F09BD-7233-40A6-9C09-E767F2C6BB23}"/>
              </a:ext>
            </a:extLst>
          </p:cNvPr>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prstClr val="white"/>
                </a:solidFill>
                <a:latin typeface="微软雅黑" pitchFamily="34" charset="-122"/>
                <a:ea typeface="微软雅黑" pitchFamily="34" charset="-122"/>
              </a:rPr>
              <a:t>03</a:t>
            </a:r>
            <a:endParaRPr lang="zh-CN" altLang="en-US" sz="2400" b="1" dirty="0">
              <a:solidFill>
                <a:prstClr val="white"/>
              </a:solidFill>
              <a:latin typeface="微软雅黑" pitchFamily="34" charset="-122"/>
              <a:ea typeface="微软雅黑" pitchFamily="34" charset="-122"/>
            </a:endParaRPr>
          </a:p>
        </p:txBody>
      </p:sp>
      <p:sp>
        <p:nvSpPr>
          <p:cNvPr id="8" name="TextBox 4">
            <a:extLst>
              <a:ext uri="{FF2B5EF4-FFF2-40B4-BE49-F238E27FC236}">
                <a16:creationId xmlns:a16="http://schemas.microsoft.com/office/drawing/2014/main" id="{770C1CB0-70B7-4BBC-8CD1-78ABCC52099A}"/>
              </a:ext>
            </a:extLst>
          </p:cNvPr>
          <p:cNvSpPr txBox="1"/>
          <p:nvPr/>
        </p:nvSpPr>
        <p:spPr>
          <a:xfrm>
            <a:off x="1475656" y="276665"/>
            <a:ext cx="4326208"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模块功能介绍：结果输出模块</a:t>
            </a:r>
          </a:p>
        </p:txBody>
      </p:sp>
      <p:sp>
        <p:nvSpPr>
          <p:cNvPr id="9" name="标题 1">
            <a:extLst>
              <a:ext uri="{FF2B5EF4-FFF2-40B4-BE49-F238E27FC236}">
                <a16:creationId xmlns:a16="http://schemas.microsoft.com/office/drawing/2014/main" id="{7DE70048-0F1A-4821-9BB9-409F11F9C6CA}"/>
              </a:ext>
            </a:extLst>
          </p:cNvPr>
          <p:cNvSpPr>
            <a:spLocks noGrp="1"/>
          </p:cNvSpPr>
          <p:nvPr>
            <p:ph type="title"/>
          </p:nvPr>
        </p:nvSpPr>
        <p:spPr>
          <a:xfrm>
            <a:off x="1320807" y="716157"/>
            <a:ext cx="4369265" cy="461612"/>
          </a:xfrm>
        </p:spPr>
        <p:txBody>
          <a:bodyPr>
            <a:normAutofit/>
          </a:bodyPr>
          <a:lstStyle/>
          <a:p>
            <a:r>
              <a:rPr lang="zh-CN" altLang="en-US" sz="2000" dirty="0">
                <a:latin typeface="等线" panose="02010600030101010101" pitchFamily="2" charset="-122"/>
                <a:ea typeface="等线" panose="02010600030101010101" pitchFamily="2" charset="-122"/>
              </a:rPr>
              <a:t>错误信息及统计内容导出为表格</a:t>
            </a:r>
          </a:p>
        </p:txBody>
      </p:sp>
    </p:spTree>
    <p:extLst>
      <p:ext uri="{BB962C8B-B14F-4D97-AF65-F5344CB8AC3E}">
        <p14:creationId xmlns:p14="http://schemas.microsoft.com/office/powerpoint/2010/main" val="3839870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7106" name="Picture 2" descr="C:\Users\admin\Desktop\未命名 -4.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15000"/>
                    </a14:imgEffect>
                  </a14:imgLayer>
                </a14:imgProps>
              </a:ext>
              <a:ext uri="{28A0092B-C50C-407E-A947-70E740481C1C}">
                <a14:useLocalDpi xmlns:a14="http://schemas.microsoft.com/office/drawing/2010/main" val="0"/>
              </a:ext>
            </a:extLst>
          </a:blip>
          <a:srcRect/>
          <a:stretch>
            <a:fillRect/>
          </a:stretch>
        </p:blipFill>
        <p:spPr bwMode="auto">
          <a:xfrm>
            <a:off x="2987825" y="5168"/>
            <a:ext cx="6156176" cy="18338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62472" y="2752346"/>
            <a:ext cx="1723444"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软件创新点</a:t>
            </a:r>
            <a:endParaRPr lang="zh-CN" altLang="en-US" dirty="0">
              <a:solidFill>
                <a:schemeClr val="accent2">
                  <a:lumMod val="75000"/>
                </a:schemeClr>
              </a:solidFill>
            </a:endParaRPr>
          </a:p>
        </p:txBody>
      </p:sp>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 y="1994788"/>
            <a:ext cx="2566662" cy="200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8724" y="2089363"/>
            <a:ext cx="1752298" cy="1785052"/>
          </a:xfrm>
          <a:prstGeom prst="rect">
            <a:avLst/>
          </a:prstGeom>
          <a:noFill/>
        </p:spPr>
        <p:txBody>
          <a:bodyPr wrap="none" lIns="91388" tIns="45694" rIns="91388" bIns="45694" rtlCol="0">
            <a:spAutoFit/>
          </a:bodyPr>
          <a:lstStyle/>
          <a:p>
            <a:r>
              <a:rPr lang="en-US" altLang="zh-CN" sz="11000" dirty="0">
                <a:solidFill>
                  <a:schemeClr val="bg1"/>
                </a:solidFill>
                <a:latin typeface="Arial" pitchFamily="34" charset="0"/>
                <a:ea typeface="微软雅黑" pitchFamily="34" charset="-122"/>
                <a:cs typeface="Arial" pitchFamily="34" charset="0"/>
              </a:rPr>
              <a:t>04</a:t>
            </a:r>
            <a:endParaRPr lang="zh-CN" altLang="en-US" sz="11000" dirty="0">
              <a:solidFill>
                <a:schemeClr val="bg1"/>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1621887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04</a:t>
            </a:r>
            <a:endParaRPr lang="zh-CN" altLang="en-US" sz="2400" b="1" dirty="0">
              <a:solidFill>
                <a:schemeClr val="bg1"/>
              </a:solidFill>
              <a:latin typeface="微软雅黑" pitchFamily="34" charset="-122"/>
              <a:ea typeface="微软雅黑" pitchFamily="34" charset="-122"/>
            </a:endParaRPr>
          </a:p>
        </p:txBody>
      </p:sp>
      <p:sp>
        <p:nvSpPr>
          <p:cNvPr id="23" name="矩形 22"/>
          <p:cNvSpPr/>
          <p:nvPr/>
        </p:nvSpPr>
        <p:spPr>
          <a:xfrm>
            <a:off x="8070950" y="1938637"/>
            <a:ext cx="474189" cy="1815882"/>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条目标题</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ctr"/>
            <a:endParaRPr lang="en-US" altLang="zh-CN" sz="1400" b="1" dirty="0">
              <a:solidFill>
                <a:schemeClr val="bg1"/>
              </a:solidFill>
              <a:latin typeface="微软雅黑" panose="020B0503020204020204" pitchFamily="34" charset="-122"/>
              <a:ea typeface="微软雅黑" panose="020B0503020204020204" pitchFamily="34" charset="-122"/>
            </a:endParaRPr>
          </a:p>
          <a:p>
            <a:pPr algn="ctr"/>
            <a:r>
              <a:rPr lang="zh-CN" altLang="en-US" sz="1400" b="1" dirty="0">
                <a:solidFill>
                  <a:schemeClr val="bg1"/>
                </a:solidFill>
                <a:latin typeface="微软雅黑" panose="020B0503020204020204" pitchFamily="34" charset="-122"/>
                <a:ea typeface="微软雅黑" panose="020B0503020204020204" pitchFamily="34" charset="-122"/>
              </a:rPr>
              <a:t>样式</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ctr"/>
            <a:r>
              <a:rPr lang="en-US" altLang="zh-CN" sz="1400" b="1" dirty="0">
                <a:solidFill>
                  <a:schemeClr val="bg1"/>
                </a:solidFill>
                <a:latin typeface="微软雅黑" panose="020B0503020204020204" pitchFamily="34" charset="-122"/>
                <a:ea typeface="微软雅黑" panose="020B0503020204020204" pitchFamily="34" charset="-122"/>
              </a:rPr>
              <a:t>1</a:t>
            </a:r>
          </a:p>
        </p:txBody>
      </p:sp>
      <p:sp>
        <p:nvSpPr>
          <p:cNvPr id="25" name="TextBox 24"/>
          <p:cNvSpPr txBox="1"/>
          <p:nvPr/>
        </p:nvSpPr>
        <p:spPr>
          <a:xfrm>
            <a:off x="1403648" y="321068"/>
            <a:ext cx="1338723"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软件创新点</a:t>
            </a:r>
          </a:p>
        </p:txBody>
      </p:sp>
      <p:sp>
        <p:nvSpPr>
          <p:cNvPr id="22" name="标题 1">
            <a:extLst>
              <a:ext uri="{FF2B5EF4-FFF2-40B4-BE49-F238E27FC236}">
                <a16:creationId xmlns:a16="http://schemas.microsoft.com/office/drawing/2014/main" id="{7AB7A193-5F6C-4148-9B74-160649799EA4}"/>
              </a:ext>
            </a:extLst>
          </p:cNvPr>
          <p:cNvSpPr txBox="1">
            <a:spLocks/>
          </p:cNvSpPr>
          <p:nvPr/>
        </p:nvSpPr>
        <p:spPr>
          <a:xfrm>
            <a:off x="838200" y="1004733"/>
            <a:ext cx="2797696" cy="5589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软件著作权申请</a:t>
            </a:r>
          </a:p>
        </p:txBody>
      </p:sp>
      <p:sp>
        <p:nvSpPr>
          <p:cNvPr id="24" name="矩形 23">
            <a:extLst>
              <a:ext uri="{FF2B5EF4-FFF2-40B4-BE49-F238E27FC236}">
                <a16:creationId xmlns:a16="http://schemas.microsoft.com/office/drawing/2014/main" id="{D70C7904-3E69-4E26-9571-E648F2811A2A}"/>
              </a:ext>
            </a:extLst>
          </p:cNvPr>
          <p:cNvSpPr/>
          <p:nvPr/>
        </p:nvSpPr>
        <p:spPr>
          <a:xfrm>
            <a:off x="1679435" y="1589656"/>
            <a:ext cx="4971233" cy="400110"/>
          </a:xfrm>
          <a:prstGeom prst="rect">
            <a:avLst/>
          </a:prstGeom>
        </p:spPr>
        <p:txBody>
          <a:bodyPr wrap="square">
            <a:spAutoFit/>
          </a:bodyPr>
          <a:lstStyle/>
          <a:p>
            <a:pPr marL="285750" indent="-285750" defTabSz="914400">
              <a:buFont typeface="Arial" panose="020B0604020202020204" pitchFamily="34" charset="0"/>
              <a:buChar char="•"/>
            </a:pPr>
            <a:r>
              <a:rPr kumimoji="1" lang="en-US" altLang="zh-CN" sz="2000" dirty="0">
                <a:solidFill>
                  <a:prstClr val="black"/>
                </a:solidFill>
                <a:latin typeface="等线" panose="020F0502020204030204"/>
                <a:ea typeface="等线" panose="02010600030101010101" pitchFamily="2" charset="-122"/>
              </a:rPr>
              <a:t>4</a:t>
            </a:r>
            <a:r>
              <a:rPr kumimoji="1" lang="zh-CN" altLang="en-US" sz="2000" dirty="0">
                <a:solidFill>
                  <a:prstClr val="black"/>
                </a:solidFill>
                <a:latin typeface="等线" panose="020F0502020204030204"/>
                <a:ea typeface="等线" panose="02010600030101010101" pitchFamily="2" charset="-122"/>
              </a:rPr>
              <a:t>月底前完成软件著作权申请</a:t>
            </a:r>
            <a:endParaRPr lang="zh-CN" altLang="en-US" sz="2000" dirty="0">
              <a:solidFill>
                <a:prstClr val="black"/>
              </a:solidFill>
              <a:latin typeface="等线" panose="020F0502020204030204"/>
              <a:ea typeface="等线" panose="02010600030101010101" pitchFamily="2" charset="-122"/>
            </a:endParaRPr>
          </a:p>
        </p:txBody>
      </p:sp>
      <p:pic>
        <p:nvPicPr>
          <p:cNvPr id="26" name="图片 25">
            <a:extLst>
              <a:ext uri="{FF2B5EF4-FFF2-40B4-BE49-F238E27FC236}">
                <a16:creationId xmlns:a16="http://schemas.microsoft.com/office/drawing/2014/main" id="{95451712-B18D-449E-8E93-F7A67BF78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571750"/>
            <a:ext cx="5103004" cy="1028943"/>
          </a:xfrm>
          <a:prstGeom prst="rect">
            <a:avLst/>
          </a:prstGeom>
        </p:spPr>
      </p:pic>
    </p:spTree>
    <p:extLst>
      <p:ext uri="{BB962C8B-B14F-4D97-AF65-F5344CB8AC3E}">
        <p14:creationId xmlns:p14="http://schemas.microsoft.com/office/powerpoint/2010/main" val="2305638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04</a:t>
            </a:r>
            <a:endParaRPr lang="zh-CN" altLang="en-US" sz="2400" b="1" dirty="0">
              <a:solidFill>
                <a:schemeClr val="bg1"/>
              </a:solidFill>
              <a:latin typeface="微软雅黑" pitchFamily="34" charset="-122"/>
              <a:ea typeface="微软雅黑" pitchFamily="34" charset="-122"/>
            </a:endParaRPr>
          </a:p>
        </p:txBody>
      </p:sp>
      <p:sp>
        <p:nvSpPr>
          <p:cNvPr id="25" name="TextBox 24"/>
          <p:cNvSpPr txBox="1"/>
          <p:nvPr/>
        </p:nvSpPr>
        <p:spPr>
          <a:xfrm>
            <a:off x="1403648" y="321068"/>
            <a:ext cx="1338723"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软件创新点</a:t>
            </a:r>
          </a:p>
        </p:txBody>
      </p:sp>
      <p:sp>
        <p:nvSpPr>
          <p:cNvPr id="8" name="矩形 7">
            <a:extLst>
              <a:ext uri="{FF2B5EF4-FFF2-40B4-BE49-F238E27FC236}">
                <a16:creationId xmlns:a16="http://schemas.microsoft.com/office/drawing/2014/main" id="{CDD3D191-65EC-4BC0-9472-EDC64BEEF2B5}"/>
              </a:ext>
            </a:extLst>
          </p:cNvPr>
          <p:cNvSpPr/>
          <p:nvPr/>
        </p:nvSpPr>
        <p:spPr>
          <a:xfrm>
            <a:off x="1200771" y="2211710"/>
            <a:ext cx="6742458" cy="954107"/>
          </a:xfrm>
          <a:prstGeom prst="rect">
            <a:avLst/>
          </a:prstGeom>
        </p:spPr>
        <p:txBody>
          <a:bodyPr wrap="square">
            <a:spAutoFit/>
          </a:bodyPr>
          <a:lstStyle/>
          <a:p>
            <a:pPr defTabSz="914400"/>
            <a:r>
              <a:rPr kumimoji="1" lang="zh-CN" altLang="en-US" sz="2800" dirty="0">
                <a:solidFill>
                  <a:prstClr val="black"/>
                </a:solidFill>
                <a:latin typeface="等线" panose="020F0502020204030204"/>
                <a:ea typeface="等线" panose="02010600030101010101" pitchFamily="2" charset="-122"/>
              </a:rPr>
              <a:t> </a:t>
            </a:r>
            <a:r>
              <a:rPr kumimoji="1" lang="en-US" altLang="zh-CN" sz="2800" dirty="0">
                <a:solidFill>
                  <a:prstClr val="black"/>
                </a:solidFill>
                <a:latin typeface="等线" panose="020F0502020204030204"/>
                <a:ea typeface="等线" panose="02010600030101010101" pitchFamily="2" charset="-122"/>
              </a:rPr>
              <a:t>1) </a:t>
            </a:r>
            <a:r>
              <a:rPr kumimoji="1" lang="zh-CN" altLang="en-US" sz="2800" dirty="0">
                <a:solidFill>
                  <a:prstClr val="black"/>
                </a:solidFill>
                <a:latin typeface="等线" panose="020F0502020204030204"/>
                <a:ea typeface="等线" panose="02010600030101010101" pitchFamily="2" charset="-122"/>
              </a:rPr>
              <a:t>率先形成分层次成体系的国土空间规划编制审查软件</a:t>
            </a:r>
            <a:endParaRPr kumimoji="1" lang="en-US" altLang="zh-CN" sz="2800"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485922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04</a:t>
            </a:r>
            <a:endParaRPr lang="zh-CN" altLang="en-US" sz="2400" b="1" dirty="0">
              <a:solidFill>
                <a:schemeClr val="bg1"/>
              </a:solidFill>
              <a:latin typeface="微软雅黑" pitchFamily="34" charset="-122"/>
              <a:ea typeface="微软雅黑" pitchFamily="34" charset="-122"/>
            </a:endParaRPr>
          </a:p>
        </p:txBody>
      </p:sp>
      <p:sp>
        <p:nvSpPr>
          <p:cNvPr id="25" name="TextBox 24"/>
          <p:cNvSpPr txBox="1"/>
          <p:nvPr/>
        </p:nvSpPr>
        <p:spPr>
          <a:xfrm>
            <a:off x="1403648" y="321068"/>
            <a:ext cx="1338723"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软件创新点</a:t>
            </a:r>
          </a:p>
        </p:txBody>
      </p:sp>
      <p:sp>
        <p:nvSpPr>
          <p:cNvPr id="8" name="矩形 7">
            <a:extLst>
              <a:ext uri="{FF2B5EF4-FFF2-40B4-BE49-F238E27FC236}">
                <a16:creationId xmlns:a16="http://schemas.microsoft.com/office/drawing/2014/main" id="{CDD3D191-65EC-4BC0-9472-EDC64BEEF2B5}"/>
              </a:ext>
            </a:extLst>
          </p:cNvPr>
          <p:cNvSpPr/>
          <p:nvPr/>
        </p:nvSpPr>
        <p:spPr>
          <a:xfrm>
            <a:off x="323528" y="987574"/>
            <a:ext cx="7973191" cy="523220"/>
          </a:xfrm>
          <a:prstGeom prst="rect">
            <a:avLst/>
          </a:prstGeom>
        </p:spPr>
        <p:txBody>
          <a:bodyPr wrap="square">
            <a:spAutoFit/>
          </a:bodyPr>
          <a:lstStyle/>
          <a:p>
            <a:pPr lvl="0" defTabSz="914400"/>
            <a:r>
              <a:rPr kumimoji="1" lang="zh-CN" altLang="en-US" sz="2800" dirty="0">
                <a:solidFill>
                  <a:prstClr val="black"/>
                </a:solidFill>
                <a:latin typeface="等线" panose="020F0502020204030204"/>
                <a:ea typeface="等线" panose="02010600030101010101" pitchFamily="2" charset="-122"/>
              </a:rPr>
              <a:t> </a:t>
            </a:r>
            <a:r>
              <a:rPr kumimoji="1" lang="en-US" altLang="zh-CN" sz="2800" dirty="0">
                <a:solidFill>
                  <a:prstClr val="black"/>
                </a:solidFill>
                <a:latin typeface="等线" panose="020F0502020204030204"/>
                <a:ea typeface="等线" panose="02010600030101010101" pitchFamily="2" charset="-122"/>
              </a:rPr>
              <a:t>2) </a:t>
            </a:r>
            <a:r>
              <a:rPr kumimoji="1" lang="zh-CN" altLang="en-US" sz="2800" dirty="0">
                <a:solidFill>
                  <a:prstClr val="black"/>
                </a:solidFill>
                <a:latin typeface="等线" panose="020F0502020204030204"/>
                <a:ea typeface="等线" panose="02010600030101010101" pitchFamily="2" charset="-122"/>
              </a:rPr>
              <a:t>基于多线程的针对图层定制</a:t>
            </a:r>
            <a:r>
              <a:rPr lang="zh-CN" altLang="en-US" sz="2800" dirty="0">
                <a:solidFill>
                  <a:prstClr val="black"/>
                </a:solidFill>
                <a:latin typeface="等线" panose="020F0502020204030204"/>
                <a:ea typeface="等线" panose="02010600030101010101" pitchFamily="2" charset="-122"/>
              </a:rPr>
              <a:t>拓扑检查性能优化</a:t>
            </a:r>
            <a:endParaRPr kumimoji="1" lang="en-US" altLang="zh-CN" sz="2800" dirty="0">
              <a:solidFill>
                <a:prstClr val="black"/>
              </a:solidFill>
              <a:latin typeface="等线" panose="020F0502020204030204"/>
              <a:ea typeface="等线" panose="02010600030101010101" pitchFamily="2" charset="-122"/>
            </a:endParaRPr>
          </a:p>
        </p:txBody>
      </p:sp>
      <p:sp>
        <p:nvSpPr>
          <p:cNvPr id="5" name="内容占位符 2">
            <a:extLst>
              <a:ext uri="{FF2B5EF4-FFF2-40B4-BE49-F238E27FC236}">
                <a16:creationId xmlns:a16="http://schemas.microsoft.com/office/drawing/2014/main" id="{75060663-F378-43A2-9C7F-4089AB5DD99F}"/>
              </a:ext>
            </a:extLst>
          </p:cNvPr>
          <p:cNvSpPr txBox="1">
            <a:spLocks/>
          </p:cNvSpPr>
          <p:nvPr/>
        </p:nvSpPr>
        <p:spPr>
          <a:xfrm>
            <a:off x="197260" y="1740469"/>
            <a:ext cx="8749480" cy="2631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当数据图层数据量较大时，由于遍历次数较多，时间效率就会较低</a:t>
            </a:r>
            <a:endParaRPr kumimoji="0" lang="en-US" altLang="zh-CN"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因此我们根据每一个需检查数据图层的空间要素数量以及拓扑错误出现频率，针对每一个数据图层定制多线程的拓扑检查优化策略</a:t>
            </a:r>
            <a:endParaRPr kumimoji="0" lang="en-US" altLang="zh-CN"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对测试数据进行拓扑检查的时间由原先的</a:t>
            </a:r>
            <a:r>
              <a:rPr kumimoji="0" lang="en-US" altLang="zh-CN"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3</a:t>
            </a:r>
            <a:r>
              <a:rPr kumimoji="0" lang="zh-CN" altLang="en-US"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个小时以上缩短到了现在一个小时以内</a:t>
            </a:r>
          </a:p>
        </p:txBody>
      </p:sp>
    </p:spTree>
    <p:extLst>
      <p:ext uri="{BB962C8B-B14F-4D97-AF65-F5344CB8AC3E}">
        <p14:creationId xmlns:p14="http://schemas.microsoft.com/office/powerpoint/2010/main" val="3915530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04</a:t>
            </a:r>
            <a:endParaRPr lang="zh-CN" altLang="en-US" sz="2400" b="1" dirty="0">
              <a:solidFill>
                <a:schemeClr val="bg1"/>
              </a:solidFill>
              <a:latin typeface="微软雅黑" pitchFamily="34" charset="-122"/>
              <a:ea typeface="微软雅黑" pitchFamily="34" charset="-122"/>
            </a:endParaRPr>
          </a:p>
        </p:txBody>
      </p:sp>
      <p:sp>
        <p:nvSpPr>
          <p:cNvPr id="25" name="TextBox 24"/>
          <p:cNvSpPr txBox="1"/>
          <p:nvPr/>
        </p:nvSpPr>
        <p:spPr>
          <a:xfrm>
            <a:off x="1403648" y="321068"/>
            <a:ext cx="1338723"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软件创新点</a:t>
            </a:r>
          </a:p>
        </p:txBody>
      </p:sp>
      <p:sp>
        <p:nvSpPr>
          <p:cNvPr id="8" name="矩形 7">
            <a:extLst>
              <a:ext uri="{FF2B5EF4-FFF2-40B4-BE49-F238E27FC236}">
                <a16:creationId xmlns:a16="http://schemas.microsoft.com/office/drawing/2014/main" id="{CDD3D191-65EC-4BC0-9472-EDC64BEEF2B5}"/>
              </a:ext>
            </a:extLst>
          </p:cNvPr>
          <p:cNvSpPr/>
          <p:nvPr/>
        </p:nvSpPr>
        <p:spPr>
          <a:xfrm>
            <a:off x="323528" y="987574"/>
            <a:ext cx="7973191" cy="523220"/>
          </a:xfrm>
          <a:prstGeom prst="rect">
            <a:avLst/>
          </a:prstGeom>
        </p:spPr>
        <p:txBody>
          <a:bodyPr wrap="square">
            <a:spAutoFit/>
          </a:bodyPr>
          <a:lstStyle/>
          <a:p>
            <a:pPr lvl="0" defTabSz="914400"/>
            <a:r>
              <a:rPr kumimoji="1" lang="zh-CN" altLang="en-US" sz="2800" dirty="0">
                <a:solidFill>
                  <a:prstClr val="black"/>
                </a:solidFill>
                <a:latin typeface="等线" panose="020F0502020204030204"/>
                <a:ea typeface="等线" panose="02010600030101010101" pitchFamily="2" charset="-122"/>
              </a:rPr>
              <a:t> </a:t>
            </a:r>
            <a:r>
              <a:rPr kumimoji="1" lang="en-US" altLang="zh-CN" sz="2800" dirty="0">
                <a:solidFill>
                  <a:prstClr val="black"/>
                </a:solidFill>
                <a:latin typeface="等线" panose="020F0502020204030204"/>
                <a:ea typeface="等线" panose="02010600030101010101" pitchFamily="2" charset="-122"/>
              </a:rPr>
              <a:t>3)</a:t>
            </a:r>
            <a:r>
              <a:rPr kumimoji="1" lang="zh-CN" altLang="en-US" sz="2800" dirty="0">
                <a:solidFill>
                  <a:prstClr val="black"/>
                </a:solidFill>
                <a:latin typeface="等线" panose="020F0502020204030204"/>
                <a:ea typeface="等线" panose="02010600030101010101" pitchFamily="2" charset="-122"/>
              </a:rPr>
              <a:t> </a:t>
            </a:r>
            <a:r>
              <a:rPr lang="zh-CN" altLang="en-US" sz="2800" dirty="0">
                <a:solidFill>
                  <a:prstClr val="black"/>
                </a:solidFill>
                <a:latin typeface="等线" panose="020F0502020204030204"/>
                <a:ea typeface="等线" panose="02010600030101010101" pitchFamily="2" charset="-122"/>
              </a:rPr>
              <a:t>基于异步加载的要素属性快速显示</a:t>
            </a:r>
            <a:endParaRPr kumimoji="1" lang="en-US" altLang="zh-CN" sz="2800" dirty="0">
              <a:solidFill>
                <a:prstClr val="black"/>
              </a:solidFill>
              <a:latin typeface="等线" panose="020F0502020204030204"/>
              <a:ea typeface="等线" panose="02010600030101010101" pitchFamily="2" charset="-122"/>
            </a:endParaRPr>
          </a:p>
        </p:txBody>
      </p:sp>
      <p:sp>
        <p:nvSpPr>
          <p:cNvPr id="5" name="内容占位符 2">
            <a:extLst>
              <a:ext uri="{FF2B5EF4-FFF2-40B4-BE49-F238E27FC236}">
                <a16:creationId xmlns:a16="http://schemas.microsoft.com/office/drawing/2014/main" id="{75060663-F378-43A2-9C7F-4089AB5DD99F}"/>
              </a:ext>
            </a:extLst>
          </p:cNvPr>
          <p:cNvSpPr txBox="1">
            <a:spLocks/>
          </p:cNvSpPr>
          <p:nvPr/>
        </p:nvSpPr>
        <p:spPr>
          <a:xfrm>
            <a:off x="197260" y="2163369"/>
            <a:ext cx="8749480" cy="1892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000" dirty="0">
                <a:solidFill>
                  <a:sysClr val="windowText" lastClr="000000"/>
                </a:solidFill>
                <a:latin typeface="等线" panose="020F0502020204030204"/>
                <a:ea typeface="等线" panose="02010600030101010101" pitchFamily="2" charset="-122"/>
              </a:rPr>
              <a:t>异步编程是程序设计的重点也是难点，在实际的项目，数据量往往较大，特别是在大量的数据入库以及查询数据并进行计算的时候，程序的</a:t>
            </a:r>
            <a:r>
              <a:rPr lang="en-US" altLang="zh-CN" sz="2000" dirty="0">
                <a:solidFill>
                  <a:sysClr val="windowText" lastClr="000000"/>
                </a:solidFill>
                <a:latin typeface="等线" panose="020F0502020204030204"/>
                <a:ea typeface="等线" panose="02010600030101010101" pitchFamily="2" charset="-122"/>
              </a:rPr>
              <a:t>UI</a:t>
            </a:r>
            <a:r>
              <a:rPr lang="zh-CN" altLang="en-US" sz="2000" dirty="0">
                <a:solidFill>
                  <a:sysClr val="windowText" lastClr="000000"/>
                </a:solidFill>
                <a:latin typeface="等线" panose="020F0502020204030204"/>
                <a:ea typeface="等线" panose="02010600030101010101" pitchFamily="2" charset="-122"/>
              </a:rPr>
              <a:t>界面往往会出现发生阻塞卡死的情况，这时候就需要对计算时间限制的过程进行异步处理，让</a:t>
            </a:r>
            <a:r>
              <a:rPr lang="en-US" altLang="zh-CN" sz="2000" dirty="0">
                <a:solidFill>
                  <a:sysClr val="windowText" lastClr="000000"/>
                </a:solidFill>
                <a:latin typeface="等线" panose="020F0502020204030204"/>
                <a:ea typeface="等线" panose="02010600030101010101" pitchFamily="2" charset="-122"/>
              </a:rPr>
              <a:t>UI</a:t>
            </a:r>
            <a:r>
              <a:rPr lang="zh-CN" altLang="en-US" sz="2000" dirty="0">
                <a:solidFill>
                  <a:sysClr val="windowText" lastClr="000000"/>
                </a:solidFill>
                <a:latin typeface="等线" panose="020F0502020204030204"/>
                <a:ea typeface="等线" panose="02010600030101010101" pitchFamily="2" charset="-122"/>
              </a:rPr>
              <a:t>线程继续相应用户的操作，使得用户体验表现比较友好，同时正确的使用异步编程去处理计算限制的操作和耗时</a:t>
            </a:r>
            <a:r>
              <a:rPr lang="en-US" altLang="zh-CN" sz="2000" dirty="0">
                <a:solidFill>
                  <a:sysClr val="windowText" lastClr="000000"/>
                </a:solidFill>
                <a:latin typeface="等线" panose="020F0502020204030204"/>
                <a:ea typeface="等线" panose="02010600030101010101" pitchFamily="2" charset="-122"/>
              </a:rPr>
              <a:t>IO</a:t>
            </a:r>
            <a:r>
              <a:rPr lang="zh-CN" altLang="en-US" sz="2000" dirty="0">
                <a:solidFill>
                  <a:sysClr val="windowText" lastClr="000000"/>
                </a:solidFill>
                <a:latin typeface="等线" panose="020F0502020204030204"/>
                <a:ea typeface="等线" panose="02010600030101010101" pitchFamily="2" charset="-122"/>
              </a:rPr>
              <a:t>操作还能提升的应用程序的吞吐量及性能。由此可见，异步编程的重要性。</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199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01</a:t>
            </a:r>
            <a:endParaRPr lang="zh-CN" altLang="en-US" sz="2400" b="1" dirty="0">
              <a:solidFill>
                <a:schemeClr val="bg1"/>
              </a:solidFill>
              <a:latin typeface="微软雅黑" pitchFamily="34" charset="-122"/>
              <a:ea typeface="微软雅黑" pitchFamily="34" charset="-122"/>
            </a:endParaRPr>
          </a:p>
        </p:txBody>
      </p:sp>
      <p:sp>
        <p:nvSpPr>
          <p:cNvPr id="3" name="TextBox 2"/>
          <p:cNvSpPr txBox="1"/>
          <p:nvPr/>
        </p:nvSpPr>
        <p:spPr>
          <a:xfrm>
            <a:off x="1403648" y="321068"/>
            <a:ext cx="1107891"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开发背景</a:t>
            </a:r>
            <a:endParaRPr lang="zh-CN" altLang="en-US" b="1" dirty="0">
              <a:solidFill>
                <a:schemeClr val="accent2">
                  <a:lumMod val="75000"/>
                </a:schemeClr>
              </a:solidFill>
              <a:latin typeface="微软雅黑" pitchFamily="34" charset="-122"/>
              <a:ea typeface="微软雅黑" pitchFamily="34" charset="-122"/>
            </a:endParaRPr>
          </a:p>
        </p:txBody>
      </p:sp>
      <p:pic>
        <p:nvPicPr>
          <p:cNvPr id="5" name="Picture 3" descr="C:\Users\Administrator\Desktop\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1524"/>
            <a:ext cx="9144000" cy="432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683568" y="1851670"/>
            <a:ext cx="7726627" cy="1754326"/>
          </a:xfrm>
          <a:prstGeom prst="rect">
            <a:avLst/>
          </a:prstGeom>
          <a:solidFill>
            <a:srgbClr val="F6F7F7">
              <a:alpha val="50000"/>
            </a:srgbClr>
          </a:solidFill>
        </p:spPr>
        <p:txBody>
          <a:bodyPr wrap="square">
            <a:spAutoFit/>
          </a:bodyPr>
          <a:lstStyle/>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根据国土资源部统一部署和上海市土地利用总体规划整体工作安排，上海市相关部门形成了</a:t>
            </a:r>
            <a:r>
              <a:rPr lang="en-US" altLang="zh-CN" dirty="0">
                <a:latin typeface="等线" panose="02010600030101010101" pitchFamily="2" charset="-122"/>
                <a:ea typeface="等线" panose="02010600030101010101" pitchFamily="2" charset="-122"/>
              </a:rPr>
              <a:t>2035</a:t>
            </a:r>
            <a:r>
              <a:rPr lang="zh-CN" altLang="en-US" dirty="0">
                <a:latin typeface="等线" panose="02010600030101010101" pitchFamily="2" charset="-122"/>
                <a:ea typeface="等线" panose="02010600030101010101" pitchFamily="2" charset="-122"/>
              </a:rPr>
              <a:t>区土地利用总体规划数据库、新市镇土地利用总体规划数据库、其他专项规划数据库等成果。该项目旨在进一步提高城市总体规划暨土地利用总体规划成果审核工作效率，加强项目技术和质量把控，保证审核工作高效性、准确性、完整性、便捷性地进行，累积土地利用总体规划成果。</a:t>
            </a:r>
          </a:p>
        </p:txBody>
      </p:sp>
    </p:spTree>
    <p:extLst>
      <p:ext uri="{BB962C8B-B14F-4D97-AF65-F5344CB8AC3E}">
        <p14:creationId xmlns:p14="http://schemas.microsoft.com/office/powerpoint/2010/main" val="800338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04</a:t>
            </a:r>
            <a:endParaRPr lang="zh-CN" altLang="en-US" sz="2400" b="1" dirty="0">
              <a:solidFill>
                <a:schemeClr val="bg1"/>
              </a:solidFill>
              <a:latin typeface="微软雅黑" pitchFamily="34" charset="-122"/>
              <a:ea typeface="微软雅黑" pitchFamily="34" charset="-122"/>
            </a:endParaRPr>
          </a:p>
        </p:txBody>
      </p:sp>
      <p:sp>
        <p:nvSpPr>
          <p:cNvPr id="25" name="TextBox 24"/>
          <p:cNvSpPr txBox="1"/>
          <p:nvPr/>
        </p:nvSpPr>
        <p:spPr>
          <a:xfrm>
            <a:off x="1403648" y="321068"/>
            <a:ext cx="1338723"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软件创新点</a:t>
            </a:r>
          </a:p>
        </p:txBody>
      </p:sp>
      <p:sp>
        <p:nvSpPr>
          <p:cNvPr id="8" name="矩形 7">
            <a:extLst>
              <a:ext uri="{FF2B5EF4-FFF2-40B4-BE49-F238E27FC236}">
                <a16:creationId xmlns:a16="http://schemas.microsoft.com/office/drawing/2014/main" id="{CDD3D191-65EC-4BC0-9472-EDC64BEEF2B5}"/>
              </a:ext>
            </a:extLst>
          </p:cNvPr>
          <p:cNvSpPr/>
          <p:nvPr/>
        </p:nvSpPr>
        <p:spPr>
          <a:xfrm>
            <a:off x="359532" y="1995686"/>
            <a:ext cx="8424936" cy="1384995"/>
          </a:xfrm>
          <a:prstGeom prst="rect">
            <a:avLst/>
          </a:prstGeom>
        </p:spPr>
        <p:txBody>
          <a:bodyPr wrap="square">
            <a:spAutoFit/>
          </a:bodyPr>
          <a:lstStyle/>
          <a:p>
            <a:pPr lvl="0" defTabSz="914400"/>
            <a:r>
              <a:rPr kumimoji="1" lang="zh-CN" altLang="en-US" sz="2800" dirty="0">
                <a:solidFill>
                  <a:prstClr val="black"/>
                </a:solidFill>
                <a:latin typeface="等线" panose="020F0502020204030204"/>
                <a:ea typeface="等线" panose="02010600030101010101" pitchFamily="2" charset="-122"/>
              </a:rPr>
              <a:t> </a:t>
            </a:r>
            <a:r>
              <a:rPr kumimoji="1" lang="en-US" altLang="zh-CN" sz="2800" dirty="0">
                <a:solidFill>
                  <a:prstClr val="black"/>
                </a:solidFill>
                <a:latin typeface="等线" panose="020F0502020204030204"/>
                <a:ea typeface="等线" panose="02010600030101010101" pitchFamily="2" charset="-122"/>
              </a:rPr>
              <a:t>4) </a:t>
            </a:r>
            <a:r>
              <a:rPr kumimoji="1" lang="zh-CN" altLang="en-US" sz="2800" dirty="0">
                <a:solidFill>
                  <a:prstClr val="black"/>
                </a:solidFill>
                <a:latin typeface="等线" panose="020F0502020204030204"/>
                <a:ea typeface="等线" panose="02010600030101010101" pitchFamily="2" charset="-122"/>
              </a:rPr>
              <a:t>图属一体化的问题数据定位与反馈，实现了对数据质量检查结果的图形和错误记录属性的联动定位、浏览和查询</a:t>
            </a:r>
          </a:p>
        </p:txBody>
      </p:sp>
    </p:spTree>
    <p:extLst>
      <p:ext uri="{BB962C8B-B14F-4D97-AF65-F5344CB8AC3E}">
        <p14:creationId xmlns:p14="http://schemas.microsoft.com/office/powerpoint/2010/main" val="2415315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11960" y="4011697"/>
            <a:ext cx="790496" cy="276946"/>
          </a:xfrm>
          <a:prstGeom prst="rect">
            <a:avLst/>
          </a:prstGeom>
          <a:noFill/>
        </p:spPr>
        <p:txBody>
          <a:bodyPr wrap="none" lIns="91388" tIns="45694" rIns="91388" bIns="45694" rtlCol="0">
            <a:spAutoFit/>
          </a:bodyPr>
          <a:lstStyle/>
          <a:p>
            <a:r>
              <a:rPr lang="en-US" altLang="zh-CN" sz="1200" dirty="0">
                <a:solidFill>
                  <a:prstClr val="black">
                    <a:lumMod val="65000"/>
                    <a:lumOff val="35000"/>
                  </a:prstClr>
                </a:solidFill>
                <a:latin typeface="微软雅黑" pitchFamily="34" charset="-122"/>
                <a:ea typeface="微软雅黑" pitchFamily="34" charset="-122"/>
              </a:rPr>
              <a:t>2019-04</a:t>
            </a:r>
            <a:endParaRPr lang="zh-CN" altLang="en-US" sz="1200" dirty="0">
              <a:solidFill>
                <a:prstClr val="black">
                  <a:lumMod val="65000"/>
                  <a:lumOff val="35000"/>
                </a:prstClr>
              </a:solidFill>
              <a:latin typeface="微软雅黑" pitchFamily="34" charset="-122"/>
              <a:ea typeface="微软雅黑" pitchFamily="34" charset="-122"/>
            </a:endParaRPr>
          </a:p>
        </p:txBody>
      </p:sp>
      <p:pic>
        <p:nvPicPr>
          <p:cNvPr id="16" name="Picture 20" descr="C:\Users\Administrator\Desktop\院徽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3508" y="2433793"/>
            <a:ext cx="1011784" cy="101073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55C6DD5-C173-4DBC-9FDB-50446F73862E}"/>
              </a:ext>
            </a:extLst>
          </p:cNvPr>
          <p:cNvSpPr/>
          <p:nvPr/>
        </p:nvSpPr>
        <p:spPr>
          <a:xfrm>
            <a:off x="1132822" y="1839150"/>
            <a:ext cx="6948772" cy="584775"/>
          </a:xfrm>
          <a:prstGeom prst="rect">
            <a:avLst/>
          </a:prstGeom>
        </p:spPr>
        <p:txBody>
          <a:bodyPr wrap="square">
            <a:spAutoFit/>
          </a:bodyPr>
          <a:lstStyle/>
          <a:p>
            <a:pPr lvl="0" algn="ctr" defTabSz="914400"/>
            <a:r>
              <a:rPr lang="zh-CN" altLang="en-US" sz="3200" kern="0" dirty="0">
                <a:solidFill>
                  <a:prstClr val="black"/>
                </a:solidFill>
                <a:latin typeface="黑体" panose="02010609060101010101" pitchFamily="49" charset="-122"/>
                <a:ea typeface="黑体" panose="02010609060101010101" pitchFamily="49" charset="-122"/>
                <a:cs typeface="+mj-cs"/>
              </a:rPr>
              <a:t>汇报完毕，谢谢</a:t>
            </a:r>
            <a:endParaRPr kumimoji="0" lang="zh-CN" altLang="en-US" sz="1200" i="0" u="none" strike="noStrike" kern="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06CE9301-ADE9-4BDB-A61F-CC7472F8E7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911" y="126653"/>
            <a:ext cx="720080" cy="696165"/>
          </a:xfrm>
          <a:prstGeom prst="rect">
            <a:avLst/>
          </a:prstGeom>
        </p:spPr>
      </p:pic>
      <p:sp>
        <p:nvSpPr>
          <p:cNvPr id="11" name="矩形 10">
            <a:extLst>
              <a:ext uri="{FF2B5EF4-FFF2-40B4-BE49-F238E27FC236}">
                <a16:creationId xmlns:a16="http://schemas.microsoft.com/office/drawing/2014/main" id="{D96D449D-6F3F-49C8-AE88-0CD0FB2A7D40}"/>
              </a:ext>
            </a:extLst>
          </p:cNvPr>
          <p:cNvSpPr/>
          <p:nvPr/>
        </p:nvSpPr>
        <p:spPr>
          <a:xfrm>
            <a:off x="2771800" y="3741840"/>
            <a:ext cx="3744416" cy="307777"/>
          </a:xfrm>
          <a:prstGeom prst="rect">
            <a:avLst/>
          </a:prstGeom>
        </p:spPr>
        <p:txBody>
          <a:bodyPr wrap="square">
            <a:spAutoFit/>
          </a:bodyPr>
          <a:lstStyle/>
          <a:p>
            <a:r>
              <a:rPr lang="en-US" altLang="zh-CN" sz="1400" dirty="0">
                <a:latin typeface="等线" panose="02010600030101010101" pitchFamily="2" charset="-122"/>
                <a:ea typeface="等线" panose="02010600030101010101" pitchFamily="2" charset="-122"/>
                <a:cs typeface="Times New Roman" panose="02020603050405020304" pitchFamily="18" charset="0"/>
              </a:rPr>
              <a:t>华东师范大学地理信息科学教育部重点实验室</a:t>
            </a:r>
            <a:endParaRPr lang="zh-CN" altLang="en-US" sz="1400" dirty="0">
              <a:latin typeface="等线" panose="02010600030101010101" pitchFamily="2" charset="-122"/>
              <a:ea typeface="等线" panose="02010600030101010101" pitchFamily="2" charset="-122"/>
            </a:endParaRPr>
          </a:p>
        </p:txBody>
      </p:sp>
      <p:sp>
        <p:nvSpPr>
          <p:cNvPr id="18" name="矩形 17">
            <a:extLst>
              <a:ext uri="{FF2B5EF4-FFF2-40B4-BE49-F238E27FC236}">
                <a16:creationId xmlns:a16="http://schemas.microsoft.com/office/drawing/2014/main" id="{AB4D7156-390D-4B88-87F6-E898D8514B1A}"/>
              </a:ext>
            </a:extLst>
          </p:cNvPr>
          <p:cNvSpPr/>
          <p:nvPr/>
        </p:nvSpPr>
        <p:spPr>
          <a:xfrm>
            <a:off x="3581985" y="3444523"/>
            <a:ext cx="1980029" cy="307777"/>
          </a:xfrm>
          <a:prstGeom prst="rect">
            <a:avLst/>
          </a:prstGeom>
        </p:spPr>
        <p:txBody>
          <a:bodyPr wrap="none">
            <a:spAutoFit/>
          </a:bodyPr>
          <a:lstStyle/>
          <a:p>
            <a:r>
              <a:rPr lang="zh-CN" altLang="zh-CN" sz="1400" dirty="0">
                <a:latin typeface="等线" panose="02010600030101010101" pitchFamily="2" charset="-122"/>
                <a:ea typeface="等线" panose="02010600030101010101" pitchFamily="2" charset="-122"/>
                <a:cs typeface="Times New Roman" panose="02020603050405020304" pitchFamily="18" charset="0"/>
              </a:rPr>
              <a:t>上海市地质调查研究院</a:t>
            </a:r>
            <a:endParaRPr lang="zh-CN" altLang="en-US" sz="14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20" name="Picture 7" descr="C:\Users\Administrator\Desktop\logo2.png">
            <a:extLst>
              <a:ext uri="{FF2B5EF4-FFF2-40B4-BE49-F238E27FC236}">
                <a16:creationId xmlns:a16="http://schemas.microsoft.com/office/drawing/2014/main" id="{892FAE6C-BC1D-4BC3-A34B-7DDB233F54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126653"/>
            <a:ext cx="936103" cy="75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29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01</a:t>
            </a:r>
            <a:endParaRPr lang="zh-CN" altLang="en-US" sz="2400" b="1" dirty="0">
              <a:solidFill>
                <a:schemeClr val="bg1"/>
              </a:solidFill>
              <a:latin typeface="微软雅黑" pitchFamily="34" charset="-122"/>
              <a:ea typeface="微软雅黑" pitchFamily="34" charset="-122"/>
            </a:endParaRPr>
          </a:p>
        </p:txBody>
      </p:sp>
      <p:sp>
        <p:nvSpPr>
          <p:cNvPr id="3" name="TextBox 2"/>
          <p:cNvSpPr txBox="1"/>
          <p:nvPr/>
        </p:nvSpPr>
        <p:spPr>
          <a:xfrm>
            <a:off x="1403648" y="321068"/>
            <a:ext cx="1107891"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建设目标</a:t>
            </a:r>
            <a:endParaRPr lang="zh-CN" altLang="en-US" b="1" dirty="0">
              <a:solidFill>
                <a:schemeClr val="accent2">
                  <a:lumMod val="75000"/>
                </a:schemeClr>
              </a:solidFill>
              <a:latin typeface="微软雅黑" pitchFamily="34" charset="-122"/>
              <a:ea typeface="微软雅黑" pitchFamily="34" charset="-122"/>
            </a:endParaRPr>
          </a:p>
        </p:txBody>
      </p:sp>
      <p:pic>
        <p:nvPicPr>
          <p:cNvPr id="5" name="Picture 3" descr="C:\Users\Administrator\Desktop\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1524"/>
            <a:ext cx="9144000" cy="432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708686" y="1923678"/>
            <a:ext cx="7726627" cy="1477328"/>
          </a:xfrm>
          <a:prstGeom prst="rect">
            <a:avLst/>
          </a:prstGeom>
          <a:solidFill>
            <a:srgbClr val="F6F7F7">
              <a:alpha val="50000"/>
            </a:srgbClr>
          </a:solidFill>
        </p:spPr>
        <p:txBody>
          <a:bodyPr wrap="square">
            <a:spAutoFit/>
          </a:bodyPr>
          <a:lstStyle/>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根据梳理研究形成的上海市土地利用总体规划数据质量检查细则要求、各类相关数据的入库标准、检查项目等以及土地利用总体规划成果质检软件开发建设思路，在充分考虑数据安全的基础上，开发区总规、新市镇规划、专项规划质量检查、检查报告生成为核心内容的土地利用总体规划成果质检软件。本项目的建设开发模块内容分为以下</a:t>
            </a:r>
            <a:r>
              <a:rPr lang="en-US" altLang="zh-CN" dirty="0">
                <a:latin typeface="等线" panose="02010600030101010101" pitchFamily="2" charset="-122"/>
                <a:ea typeface="等线" panose="02010600030101010101" pitchFamily="2" charset="-122"/>
              </a:rPr>
              <a:t>4</a:t>
            </a:r>
            <a:r>
              <a:rPr lang="zh-CN" altLang="en-US" dirty="0">
                <a:latin typeface="等线" panose="02010600030101010101" pitchFamily="2" charset="-122"/>
                <a:ea typeface="等线" panose="02010600030101010101" pitchFamily="2" charset="-122"/>
              </a:rPr>
              <a:t>个模块：</a:t>
            </a:r>
          </a:p>
        </p:txBody>
      </p:sp>
    </p:spTree>
    <p:extLst>
      <p:ext uri="{BB962C8B-B14F-4D97-AF65-F5344CB8AC3E}">
        <p14:creationId xmlns:p14="http://schemas.microsoft.com/office/powerpoint/2010/main" val="283572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01</a:t>
            </a:r>
            <a:endParaRPr lang="zh-CN" altLang="en-US" sz="2400" b="1" dirty="0">
              <a:solidFill>
                <a:schemeClr val="bg1"/>
              </a:solidFill>
              <a:latin typeface="微软雅黑" pitchFamily="34" charset="-122"/>
              <a:ea typeface="微软雅黑" pitchFamily="34" charset="-122"/>
            </a:endParaRPr>
          </a:p>
        </p:txBody>
      </p:sp>
      <p:sp>
        <p:nvSpPr>
          <p:cNvPr id="3" name="TextBox 2"/>
          <p:cNvSpPr txBox="1"/>
          <p:nvPr/>
        </p:nvSpPr>
        <p:spPr>
          <a:xfrm>
            <a:off x="1403648" y="321068"/>
            <a:ext cx="1107891"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建设目标</a:t>
            </a:r>
            <a:endParaRPr lang="zh-CN" altLang="en-US" b="1" dirty="0">
              <a:solidFill>
                <a:schemeClr val="accent2">
                  <a:lumMod val="75000"/>
                </a:schemeClr>
              </a:solidFill>
              <a:latin typeface="微软雅黑" pitchFamily="34" charset="-122"/>
              <a:ea typeface="微软雅黑" pitchFamily="34" charset="-122"/>
            </a:endParaRPr>
          </a:p>
        </p:txBody>
      </p:sp>
      <p:pic>
        <p:nvPicPr>
          <p:cNvPr id="5" name="Picture 3" descr="C:\Users\Administrator\Desktop\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1524"/>
            <a:ext cx="9144000" cy="432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90176D68-02A7-495B-8E12-B8F0C337DCA4}"/>
              </a:ext>
            </a:extLst>
          </p:cNvPr>
          <p:cNvSpPr/>
          <p:nvPr/>
        </p:nvSpPr>
        <p:spPr>
          <a:xfrm>
            <a:off x="456502" y="915566"/>
            <a:ext cx="8219954" cy="407368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AFD1AB9-877F-48F8-82D4-B408DE5AA692}"/>
              </a:ext>
            </a:extLst>
          </p:cNvPr>
          <p:cNvSpPr/>
          <p:nvPr/>
        </p:nvSpPr>
        <p:spPr>
          <a:xfrm>
            <a:off x="775273" y="1195430"/>
            <a:ext cx="7992888" cy="3785652"/>
          </a:xfrm>
          <a:prstGeom prst="rect">
            <a:avLst/>
          </a:prstGeom>
        </p:spPr>
        <p:txBody>
          <a:bodyPr wrap="square">
            <a:spAutoFit/>
          </a:bodyPr>
          <a:lstStyle/>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区总规（土规部分）</a:t>
            </a:r>
          </a:p>
          <a:p>
            <a:r>
              <a:rPr lang="zh-CN" altLang="en-US" sz="1400" dirty="0">
                <a:latin typeface="等线" panose="02010600030101010101" pitchFamily="2" charset="-122"/>
                <a:ea typeface="等线" panose="02010600030101010101" pitchFamily="2" charset="-122"/>
              </a:rPr>
              <a:t>对</a:t>
            </a:r>
            <a:r>
              <a:rPr lang="en-US" altLang="zh-CN" sz="1400" dirty="0">
                <a:latin typeface="等线" panose="02010600030101010101" pitchFamily="2" charset="-122"/>
                <a:ea typeface="等线" panose="02010600030101010101" pitchFamily="2" charset="-122"/>
              </a:rPr>
              <a:t>2035</a:t>
            </a:r>
            <a:r>
              <a:rPr lang="zh-CN" altLang="en-US" sz="1400" dirty="0">
                <a:latin typeface="等线" panose="02010600030101010101" pitchFamily="2" charset="-122"/>
                <a:ea typeface="等线" panose="02010600030101010101" pitchFamily="2" charset="-122"/>
              </a:rPr>
              <a:t>区总规成果进行质量检查，主要包括空间数据检查、空间拓扑检查、数据一致性检查、空间逻辑性检查、统计表格生成。</a:t>
            </a:r>
            <a:endParaRPr lang="en-US" altLang="zh-CN" sz="1400" dirty="0">
              <a:latin typeface="等线" panose="02010600030101010101" pitchFamily="2" charset="-122"/>
              <a:ea typeface="等线" panose="02010600030101010101" pitchFamily="2" charset="-122"/>
            </a:endParaRPr>
          </a:p>
          <a:p>
            <a:endParaRPr lang="zh-CN" altLang="en-US" sz="1400"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新市镇总规（土规部分）</a:t>
            </a:r>
          </a:p>
          <a:p>
            <a:r>
              <a:rPr lang="zh-CN" altLang="en-US" sz="1400" dirty="0">
                <a:latin typeface="等线" panose="02010600030101010101" pitchFamily="2" charset="-122"/>
                <a:ea typeface="等线" panose="02010600030101010101" pitchFamily="2" charset="-122"/>
              </a:rPr>
              <a:t>针对新市镇土地利用总体规划数据库进行基本检查、属性数据检查、数据一致性检查、空间逻辑性检查、统计表格的生成。</a:t>
            </a:r>
            <a:endParaRPr lang="en-US" altLang="zh-CN" sz="1400" dirty="0">
              <a:latin typeface="等线" panose="02010600030101010101" pitchFamily="2" charset="-122"/>
              <a:ea typeface="等线" panose="02010600030101010101" pitchFamily="2" charset="-122"/>
            </a:endParaRPr>
          </a:p>
          <a:p>
            <a:endParaRPr lang="zh-CN" altLang="en-US" sz="1400"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土地专项规划</a:t>
            </a:r>
          </a:p>
          <a:p>
            <a:r>
              <a:rPr lang="zh-CN" altLang="en-US" sz="1400" dirty="0">
                <a:latin typeface="等线" panose="02010600030101010101" pitchFamily="2" charset="-122"/>
                <a:ea typeface="等线" panose="02010600030101010101" pitchFamily="2" charset="-122"/>
              </a:rPr>
              <a:t>其他专项规划的成果主要包括土地利用规划调整完善、郊野单元规划、村庄规划、增减挂钩专项规划等，主要核查项目范围与上位总体规划、现状地类等数据的空间拓扑关系及对应的面积统计。</a:t>
            </a:r>
            <a:endParaRPr lang="en-US" altLang="zh-CN" sz="1400" dirty="0">
              <a:latin typeface="等线" panose="02010600030101010101" pitchFamily="2" charset="-122"/>
              <a:ea typeface="等线" panose="02010600030101010101" pitchFamily="2" charset="-122"/>
            </a:endParaRPr>
          </a:p>
          <a:p>
            <a:endParaRPr lang="en-US" altLang="zh-CN" sz="1400"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结果输出</a:t>
            </a:r>
          </a:p>
          <a:p>
            <a:r>
              <a:rPr lang="zh-CN" altLang="en-US" sz="1400" dirty="0">
                <a:latin typeface="等线" panose="02010600030101010101" pitchFamily="2" charset="-122"/>
                <a:ea typeface="等线" panose="02010600030101010101" pitchFamily="2" charset="-122"/>
              </a:rPr>
              <a:t>完成以上各质检软件模块的集成，开发友好的人机交互界面，生成质检报告文档、表格等成果，以便工作人员对土地利用总体规划数据库成果进行修改。</a:t>
            </a:r>
          </a:p>
          <a:p>
            <a:endParaRPr lang="zh-CN" altLang="en-US" sz="1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2932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01</a:t>
            </a:r>
            <a:endParaRPr lang="zh-CN" altLang="en-US" sz="2400" b="1" dirty="0">
              <a:solidFill>
                <a:schemeClr val="bg1"/>
              </a:solidFill>
              <a:latin typeface="微软雅黑" pitchFamily="34" charset="-122"/>
              <a:ea typeface="微软雅黑" pitchFamily="34" charset="-122"/>
            </a:endParaRPr>
          </a:p>
        </p:txBody>
      </p:sp>
      <p:sp>
        <p:nvSpPr>
          <p:cNvPr id="3" name="TextBox 2"/>
          <p:cNvSpPr txBox="1"/>
          <p:nvPr/>
        </p:nvSpPr>
        <p:spPr>
          <a:xfrm>
            <a:off x="1403648" y="321068"/>
            <a:ext cx="1107891"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建设原则</a:t>
            </a:r>
            <a:endParaRPr lang="zh-CN" altLang="en-US" b="1" dirty="0">
              <a:solidFill>
                <a:schemeClr val="accent2">
                  <a:lumMod val="75000"/>
                </a:schemeClr>
              </a:solidFill>
              <a:latin typeface="微软雅黑" pitchFamily="34" charset="-122"/>
              <a:ea typeface="微软雅黑" pitchFamily="34" charset="-122"/>
            </a:endParaRPr>
          </a:p>
        </p:txBody>
      </p:sp>
      <p:pic>
        <p:nvPicPr>
          <p:cNvPr id="5" name="Picture 3" descr="C:\Users\Administrator\Desktop\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1524"/>
            <a:ext cx="9144000" cy="432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90176D68-02A7-495B-8E12-B8F0C337DCA4}"/>
              </a:ext>
            </a:extLst>
          </p:cNvPr>
          <p:cNvSpPr/>
          <p:nvPr/>
        </p:nvSpPr>
        <p:spPr>
          <a:xfrm>
            <a:off x="456502" y="915566"/>
            <a:ext cx="8219954" cy="407368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A6446F5-A5A1-47BA-B30D-DC1E047CD4CB}"/>
              </a:ext>
            </a:extLst>
          </p:cNvPr>
          <p:cNvSpPr/>
          <p:nvPr/>
        </p:nvSpPr>
        <p:spPr>
          <a:xfrm>
            <a:off x="467544" y="980460"/>
            <a:ext cx="8147946" cy="4008790"/>
          </a:xfrm>
          <a:prstGeom prst="rect">
            <a:avLst/>
          </a:prstGeom>
        </p:spPr>
        <p:txBody>
          <a:bodyPr wrap="square">
            <a:spAutoFit/>
          </a:bodyPr>
          <a:lstStyle/>
          <a:p>
            <a:pPr indent="304800" algn="just">
              <a:spcAft>
                <a:spcPts val="0"/>
              </a:spcAft>
            </a:pPr>
            <a:r>
              <a:rPr lang="zh-CN" altLang="zh-CN" sz="1200" kern="100" dirty="0">
                <a:latin typeface="等线" panose="02010600030101010101" pitchFamily="2" charset="-122"/>
                <a:ea typeface="等线" panose="02010600030101010101" pitchFamily="2" charset="-122"/>
                <a:cs typeface="宋体" panose="02010600030101010101" pitchFamily="2" charset="-122"/>
              </a:rPr>
              <a:t>为确保软件的建设成功与可持续发展，我们在软件的建设与技术方案设计时，我们要遵循以下原则：实用性、开放性、稳定性、安全性、规范性、易维护性。</a:t>
            </a:r>
            <a:endParaRPr lang="en-US" altLang="zh-CN" sz="1200" kern="100" dirty="0">
              <a:latin typeface="等线" panose="02010600030101010101" pitchFamily="2" charset="-122"/>
              <a:ea typeface="等线" panose="02010600030101010101" pitchFamily="2" charset="-122"/>
              <a:cs typeface="宋体" panose="02010600030101010101" pitchFamily="2" charset="-122"/>
            </a:endParaRPr>
          </a:p>
          <a:p>
            <a:pPr indent="304800" algn="just">
              <a:spcAft>
                <a:spcPts val="0"/>
              </a:spcAft>
            </a:pP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0"/>
              </a:spcAft>
              <a:buFont typeface="Wingdings" panose="05000000000000000000" pitchFamily="2" charset="2"/>
              <a:buChar char="p"/>
            </a:pPr>
            <a:r>
              <a:rPr lang="zh-CN" altLang="zh-CN" sz="1400" b="1" dirty="0">
                <a:latin typeface="等线" panose="02010600030101010101" pitchFamily="2" charset="-122"/>
                <a:ea typeface="等线" panose="02010600030101010101" pitchFamily="2" charset="-122"/>
                <a:cs typeface="Cambria" panose="02040503050406030204" pitchFamily="18" charset="0"/>
              </a:rPr>
              <a:t>统一设计原则</a:t>
            </a:r>
            <a:endParaRPr lang="zh-CN" altLang="zh-CN" sz="1400" dirty="0">
              <a:latin typeface="等线" panose="02010600030101010101" pitchFamily="2" charset="-122"/>
              <a:ea typeface="等线" panose="02010600030101010101" pitchFamily="2" charset="-122"/>
              <a:cs typeface="Cambria" panose="02040503050406030204" pitchFamily="18" charset="0"/>
            </a:endParaRPr>
          </a:p>
          <a:p>
            <a:pPr indent="304800" algn="just">
              <a:spcAft>
                <a:spcPts val="0"/>
              </a:spcAft>
            </a:pPr>
            <a:r>
              <a:rPr lang="zh-CN" altLang="zh-CN" sz="1200" kern="100" dirty="0">
                <a:latin typeface="等线" panose="02010600030101010101" pitchFamily="2" charset="-122"/>
                <a:ea typeface="等线" panose="02010600030101010101" pitchFamily="2" charset="-122"/>
                <a:cs typeface="宋体" panose="02010600030101010101" pitchFamily="2" charset="-122"/>
              </a:rPr>
              <a:t>统一设计原则统筹规划和统一设计系统结构。尤其是应用系统建设结构、数据存储结构以及系统扩展规划等内容，均需从全局出发、从长远的角度考虑。</a:t>
            </a:r>
            <a:endParaRPr lang="en-US" altLang="zh-CN" sz="1200" kern="100" dirty="0">
              <a:latin typeface="等线" panose="02010600030101010101" pitchFamily="2" charset="-122"/>
              <a:ea typeface="等线" panose="02010600030101010101" pitchFamily="2" charset="-122"/>
              <a:cs typeface="宋体" panose="02010600030101010101" pitchFamily="2" charset="-122"/>
            </a:endParaRPr>
          </a:p>
          <a:p>
            <a:pPr indent="304800" algn="just">
              <a:spcAft>
                <a:spcPts val="0"/>
              </a:spcAft>
            </a:pP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0"/>
              </a:spcAft>
              <a:buFont typeface="Wingdings" panose="05000000000000000000" pitchFamily="2" charset="2"/>
              <a:buChar char="p"/>
            </a:pPr>
            <a:r>
              <a:rPr lang="zh-CN" altLang="zh-CN" sz="1400" b="1" dirty="0">
                <a:latin typeface="等线" panose="02010600030101010101" pitchFamily="2" charset="-122"/>
                <a:ea typeface="等线" panose="02010600030101010101" pitchFamily="2" charset="-122"/>
                <a:cs typeface="Cambria" panose="02040503050406030204" pitchFamily="18" charset="0"/>
              </a:rPr>
              <a:t>可靠性、安全性原则</a:t>
            </a:r>
            <a:endParaRPr lang="zh-CN" altLang="zh-CN" sz="1400" dirty="0">
              <a:latin typeface="等线" panose="02010600030101010101" pitchFamily="2" charset="-122"/>
              <a:ea typeface="等线" panose="02010600030101010101" pitchFamily="2" charset="-122"/>
              <a:cs typeface="Cambria" panose="02040503050406030204" pitchFamily="18" charset="0"/>
            </a:endParaRPr>
          </a:p>
          <a:p>
            <a:pPr indent="304800" algn="just">
              <a:spcAft>
                <a:spcPts val="0"/>
              </a:spcAft>
            </a:pPr>
            <a:r>
              <a:rPr lang="zh-CN" altLang="zh-CN" sz="1200" kern="100" dirty="0">
                <a:latin typeface="等线" panose="02010600030101010101" pitchFamily="2" charset="-122"/>
                <a:ea typeface="等线" panose="02010600030101010101" pitchFamily="2" charset="-122"/>
                <a:cs typeface="宋体" panose="02010600030101010101" pitchFamily="2" charset="-122"/>
              </a:rPr>
              <a:t>高可靠、高安全性原则系统设计和数据架构设计中充分考虑系统的安全和可靠。系统各架构层既是整体的组成部分，也是独立的工作过程，设计过程中充分考虑各个机构层对整体的影响，尤其出现故障时尽可能减少对整体的影响。</a:t>
            </a:r>
            <a:endParaRPr lang="en-US" altLang="zh-CN" sz="1200" kern="100" dirty="0">
              <a:latin typeface="等线" panose="02010600030101010101" pitchFamily="2" charset="-122"/>
              <a:ea typeface="等线" panose="02010600030101010101" pitchFamily="2" charset="-122"/>
              <a:cs typeface="宋体" panose="02010600030101010101" pitchFamily="2" charset="-122"/>
            </a:endParaRPr>
          </a:p>
          <a:p>
            <a:pPr indent="304800" algn="just">
              <a:spcAft>
                <a:spcPts val="0"/>
              </a:spcAft>
            </a:pP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0"/>
              </a:spcAft>
              <a:buFont typeface="Wingdings" panose="05000000000000000000" pitchFamily="2" charset="2"/>
              <a:buChar char="p"/>
            </a:pPr>
            <a:r>
              <a:rPr lang="zh-CN" altLang="zh-CN" sz="1400" b="1" dirty="0">
                <a:latin typeface="等线" panose="02010600030101010101" pitchFamily="2" charset="-122"/>
                <a:ea typeface="等线" panose="02010600030101010101" pitchFamily="2" charset="-122"/>
                <a:cs typeface="Cambria" panose="02040503050406030204" pitchFamily="18" charset="0"/>
              </a:rPr>
              <a:t>开放性原则</a:t>
            </a:r>
            <a:endParaRPr lang="zh-CN" altLang="zh-CN" sz="1400" dirty="0">
              <a:latin typeface="等线" panose="02010600030101010101" pitchFamily="2" charset="-122"/>
              <a:ea typeface="等线" panose="02010600030101010101" pitchFamily="2" charset="-122"/>
              <a:cs typeface="Cambria" panose="02040503050406030204" pitchFamily="18" charset="0"/>
            </a:endParaRPr>
          </a:p>
          <a:p>
            <a:pPr indent="304800" algn="just">
              <a:spcAft>
                <a:spcPts val="0"/>
              </a:spcAft>
            </a:pPr>
            <a:r>
              <a:rPr lang="zh-CN" altLang="zh-CN" sz="1200" kern="100" dirty="0">
                <a:latin typeface="等线" panose="02010600030101010101" pitchFamily="2" charset="-122"/>
                <a:ea typeface="等线" panose="02010600030101010101" pitchFamily="2" charset="-122"/>
                <a:cs typeface="宋体" panose="02010600030101010101" pitchFamily="2" charset="-122"/>
              </a:rPr>
              <a:t>标准化原则系统各项技术遵循国际标准、国家标准、行业和相关规范。同时在选取产品上，能够选取市场最好的产品构建系统框架。</a:t>
            </a:r>
            <a:endParaRPr lang="en-US" altLang="zh-CN" sz="1200" kern="100" dirty="0">
              <a:latin typeface="等线" panose="02010600030101010101" pitchFamily="2" charset="-122"/>
              <a:ea typeface="等线" panose="02010600030101010101" pitchFamily="2" charset="-122"/>
              <a:cs typeface="宋体" panose="02010600030101010101" pitchFamily="2" charset="-122"/>
            </a:endParaRPr>
          </a:p>
          <a:p>
            <a:pPr indent="304800" algn="just">
              <a:spcAft>
                <a:spcPts val="0"/>
              </a:spcAft>
            </a:pP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0"/>
              </a:spcAft>
              <a:buFont typeface="Wingdings" panose="05000000000000000000" pitchFamily="2" charset="2"/>
              <a:buChar char="p"/>
            </a:pPr>
            <a:r>
              <a:rPr lang="zh-CN" altLang="zh-CN" sz="1400" b="1" dirty="0">
                <a:latin typeface="等线" panose="02010600030101010101" pitchFamily="2" charset="-122"/>
                <a:ea typeface="等线" panose="02010600030101010101" pitchFamily="2" charset="-122"/>
                <a:cs typeface="Cambria" panose="02040503050406030204" pitchFamily="18" charset="0"/>
              </a:rPr>
              <a:t>适用性原则</a:t>
            </a:r>
            <a:endParaRPr lang="zh-CN" altLang="zh-CN" sz="1400" dirty="0">
              <a:latin typeface="等线" panose="02010600030101010101" pitchFamily="2" charset="-122"/>
              <a:ea typeface="等线" panose="02010600030101010101" pitchFamily="2" charset="-122"/>
              <a:cs typeface="Cambria" panose="02040503050406030204" pitchFamily="18" charset="0"/>
            </a:endParaRPr>
          </a:p>
          <a:p>
            <a:pPr indent="304800" algn="just">
              <a:spcAft>
                <a:spcPts val="0"/>
              </a:spcAft>
            </a:pPr>
            <a:r>
              <a:rPr lang="zh-CN" altLang="zh-CN" sz="1200" kern="100" dirty="0">
                <a:latin typeface="等线" panose="02010600030101010101" pitchFamily="2" charset="-122"/>
                <a:ea typeface="等线" panose="02010600030101010101" pitchFamily="2" charset="-122"/>
                <a:cs typeface="宋体" panose="02010600030101010101" pitchFamily="2" charset="-122"/>
              </a:rPr>
              <a:t>适用性原则保护已有资源，急用先行，在满足应用需求的前提下，尽量降低建设成本。</a:t>
            </a:r>
            <a:endParaRPr lang="en-US" altLang="zh-CN" sz="1200" kern="100" dirty="0">
              <a:latin typeface="等线" panose="02010600030101010101" pitchFamily="2" charset="-122"/>
              <a:ea typeface="等线" panose="02010600030101010101" pitchFamily="2" charset="-122"/>
              <a:cs typeface="宋体" panose="02010600030101010101" pitchFamily="2" charset="-122"/>
            </a:endParaRPr>
          </a:p>
          <a:p>
            <a:pPr indent="304800" algn="just">
              <a:spcAft>
                <a:spcPts val="0"/>
              </a:spcAft>
            </a:pP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pPr marL="285750" lvl="0" indent="-285750">
              <a:spcAft>
                <a:spcPts val="0"/>
              </a:spcAft>
              <a:buFont typeface="Wingdings" panose="05000000000000000000" pitchFamily="2" charset="2"/>
              <a:buChar char="p"/>
            </a:pPr>
            <a:r>
              <a:rPr lang="zh-CN" altLang="zh-CN" sz="1400" b="1" dirty="0">
                <a:latin typeface="等线" panose="02010600030101010101" pitchFamily="2" charset="-122"/>
                <a:ea typeface="等线" panose="02010600030101010101" pitchFamily="2" charset="-122"/>
                <a:cs typeface="Cambria" panose="02040503050406030204" pitchFamily="18" charset="0"/>
              </a:rPr>
              <a:t>可扩展性原则</a:t>
            </a:r>
            <a:endParaRPr lang="zh-CN" altLang="zh-CN" sz="1400" dirty="0">
              <a:latin typeface="等线" panose="02010600030101010101" pitchFamily="2" charset="-122"/>
              <a:ea typeface="等线" panose="02010600030101010101" pitchFamily="2" charset="-122"/>
              <a:cs typeface="Cambria" panose="02040503050406030204" pitchFamily="18" charset="0"/>
            </a:endParaRPr>
          </a:p>
          <a:p>
            <a:pPr indent="304800" algn="just">
              <a:spcAft>
                <a:spcPts val="0"/>
              </a:spcAft>
            </a:pPr>
            <a:r>
              <a:rPr lang="zh-CN" altLang="zh-CN" sz="1200" kern="100" dirty="0">
                <a:latin typeface="等线" panose="02010600030101010101" pitchFamily="2" charset="-122"/>
                <a:ea typeface="等线" panose="02010600030101010101" pitchFamily="2" charset="-122"/>
                <a:cs typeface="宋体" panose="02010600030101010101" pitchFamily="2" charset="-122"/>
              </a:rPr>
              <a:t>可扩展性原则信息系统设计要考虑到业务未来发展的需要，尽可能设计得简明，降低各功能模块耦合度，并充分考虑兼容性。系统能够支持对多种格式数据的存储，为系统局部调整和升级改造留足空间。</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1616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2" descr="C:\Users\admin\Desktop\未命名 -4.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15000"/>
                    </a14:imgEffect>
                  </a14:imgLayer>
                </a14:imgProps>
              </a:ext>
              <a:ext uri="{28A0092B-C50C-407E-A947-70E740481C1C}">
                <a14:useLocalDpi xmlns:a14="http://schemas.microsoft.com/office/drawing/2010/main" val="0"/>
              </a:ext>
            </a:extLst>
          </a:blip>
          <a:srcRect/>
          <a:stretch>
            <a:fillRect/>
          </a:stretch>
        </p:blipFill>
        <p:spPr bwMode="auto">
          <a:xfrm>
            <a:off x="2987825" y="5168"/>
            <a:ext cx="6156176" cy="18338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55976" y="2767910"/>
            <a:ext cx="2031220" cy="461612"/>
          </a:xfrm>
          <a:prstGeom prst="rect">
            <a:avLst/>
          </a:prstGeom>
          <a:noFill/>
        </p:spPr>
        <p:txBody>
          <a:bodyPr wrap="none" lIns="91388" tIns="45694" rIns="91388" bIns="45694" rtlCol="0">
            <a:spAutoFit/>
          </a:bodyPr>
          <a:lstStyle>
            <a:defPPr>
              <a:defRPr lang="zh-CN"/>
            </a:defPPr>
            <a:lvl1pPr>
              <a:defRPr sz="2400" b="1">
                <a:solidFill>
                  <a:srgbClr val="294668"/>
                </a:solidFill>
                <a:effectLst>
                  <a:outerShdw blurRad="38100" dist="76200" dir="2400000" algn="tl" rotWithShape="0">
                    <a:schemeClr val="bg1">
                      <a:alpha val="69000"/>
                    </a:schemeClr>
                  </a:outerShdw>
                </a:effectLst>
                <a:latin typeface="微软雅黑" pitchFamily="34" charset="-122"/>
                <a:ea typeface="微软雅黑" pitchFamily="34" charset="-122"/>
              </a:defRPr>
            </a:lvl1pPr>
          </a:lstStyle>
          <a:p>
            <a:r>
              <a:rPr lang="zh-CN" altLang="en-US" dirty="0"/>
              <a:t>软件总体设计</a:t>
            </a:r>
            <a:endParaRPr lang="zh-CN" altLang="en-US" dirty="0">
              <a:solidFill>
                <a:schemeClr val="accent2">
                  <a:lumMod val="75000"/>
                </a:schemeClr>
              </a:solidFill>
            </a:endParaRPr>
          </a:p>
        </p:txBody>
      </p:sp>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 y="1994788"/>
            <a:ext cx="2566662" cy="200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8724" y="2089363"/>
            <a:ext cx="1752298" cy="1785052"/>
          </a:xfrm>
          <a:prstGeom prst="rect">
            <a:avLst/>
          </a:prstGeom>
          <a:noFill/>
        </p:spPr>
        <p:txBody>
          <a:bodyPr wrap="none" lIns="91388" tIns="45694" rIns="91388" bIns="45694" rtlCol="0">
            <a:spAutoFit/>
          </a:bodyPr>
          <a:lstStyle/>
          <a:p>
            <a:r>
              <a:rPr lang="en-US" altLang="zh-CN" sz="11000" dirty="0">
                <a:solidFill>
                  <a:schemeClr val="bg1"/>
                </a:solidFill>
                <a:latin typeface="Arial" pitchFamily="34" charset="0"/>
                <a:ea typeface="微软雅黑" pitchFamily="34" charset="-122"/>
                <a:cs typeface="Arial" pitchFamily="34" charset="0"/>
              </a:rPr>
              <a:t>02</a:t>
            </a:r>
            <a:endParaRPr lang="zh-CN" altLang="en-US" sz="11000" dirty="0">
              <a:solidFill>
                <a:schemeClr val="bg1"/>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652320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4" name="图片 4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60000" contrast="-57000"/>
                    </a14:imgEffect>
                  </a14:imgLayer>
                </a14:imgProps>
              </a:ext>
              <a:ext uri="{28A0092B-C50C-407E-A947-70E740481C1C}">
                <a14:useLocalDpi xmlns:a14="http://schemas.microsoft.com/office/drawing/2010/main" val="0"/>
              </a:ext>
            </a:extLst>
          </a:blip>
          <a:stretch>
            <a:fillRect/>
          </a:stretch>
        </p:blipFill>
        <p:spPr>
          <a:xfrm>
            <a:off x="3851920" y="2079300"/>
            <a:ext cx="5292080" cy="2977105"/>
          </a:xfrm>
          <a:prstGeom prst="rect">
            <a:avLst/>
          </a:prstGeom>
        </p:spPr>
      </p:pic>
      <p:sp>
        <p:nvSpPr>
          <p:cNvPr id="2" name="TextBox 1"/>
          <p:cNvSpPr txBox="1"/>
          <p:nvPr/>
        </p:nvSpPr>
        <p:spPr>
          <a:xfrm>
            <a:off x="493838" y="276665"/>
            <a:ext cx="562870" cy="461612"/>
          </a:xfrm>
          <a:prstGeom prst="rect">
            <a:avLst/>
          </a:prstGeom>
          <a:noFill/>
        </p:spPr>
        <p:txBody>
          <a:bodyPr wrap="none" lIns="91388" tIns="45694" rIns="91388" bIns="45694" rtlCol="0">
            <a:spAutoFit/>
          </a:bodyPr>
          <a:lstStyle/>
          <a:p>
            <a:r>
              <a:rPr lang="en-US" altLang="zh-CN" sz="2400" b="1" dirty="0">
                <a:solidFill>
                  <a:schemeClr val="bg1"/>
                </a:solidFill>
                <a:latin typeface="微软雅黑" pitchFamily="34" charset="-122"/>
                <a:ea typeface="微软雅黑" pitchFamily="34" charset="-122"/>
              </a:rPr>
              <a:t>02</a:t>
            </a:r>
            <a:endParaRPr lang="zh-CN" altLang="en-US" sz="2400" b="1" dirty="0">
              <a:solidFill>
                <a:schemeClr val="bg1"/>
              </a:solidFill>
              <a:latin typeface="微软雅黑" pitchFamily="34" charset="-122"/>
              <a:ea typeface="微软雅黑" pitchFamily="34" charset="-122"/>
            </a:endParaRPr>
          </a:p>
        </p:txBody>
      </p:sp>
      <p:sp>
        <p:nvSpPr>
          <p:cNvPr id="11" name="TextBox 10"/>
          <p:cNvSpPr txBox="1"/>
          <p:nvPr/>
        </p:nvSpPr>
        <p:spPr>
          <a:xfrm>
            <a:off x="1403648" y="321068"/>
            <a:ext cx="1569555" cy="369279"/>
          </a:xfrm>
          <a:prstGeom prst="rect">
            <a:avLst/>
          </a:prstGeom>
          <a:noFill/>
        </p:spPr>
        <p:txBody>
          <a:bodyPr wrap="none" lIns="91388" tIns="45694" rIns="91388" bIns="45694" rtlCol="0">
            <a:spAutoFit/>
          </a:bodyPr>
          <a:lstStyle/>
          <a:p>
            <a:r>
              <a:rPr lang="zh-CN" altLang="en-US" b="1" dirty="0">
                <a:solidFill>
                  <a:srgbClr val="294668"/>
                </a:solidFill>
                <a:latin typeface="微软雅黑" pitchFamily="34" charset="-122"/>
                <a:ea typeface="微软雅黑" pitchFamily="34" charset="-122"/>
              </a:rPr>
              <a:t>软件总体设计</a:t>
            </a:r>
            <a:endParaRPr lang="zh-CN" altLang="en-US" b="1" dirty="0">
              <a:solidFill>
                <a:schemeClr val="accent2">
                  <a:lumMod val="75000"/>
                </a:schemeClr>
              </a:solidFill>
              <a:latin typeface="微软雅黑" pitchFamily="34" charset="-122"/>
              <a:ea typeface="微软雅黑" pitchFamily="34" charset="-122"/>
            </a:endParaRPr>
          </a:p>
        </p:txBody>
      </p:sp>
      <p:sp>
        <p:nvSpPr>
          <p:cNvPr id="30" name="矩形 29"/>
          <p:cNvSpPr/>
          <p:nvPr/>
        </p:nvSpPr>
        <p:spPr>
          <a:xfrm>
            <a:off x="775273" y="1964148"/>
            <a:ext cx="7488832" cy="1215204"/>
          </a:xfrm>
          <a:prstGeom prst="rect">
            <a:avLst/>
          </a:prstGeom>
          <a:noFill/>
        </p:spPr>
        <p:txBody>
          <a:bodyPr wrap="square">
            <a:spAutoFit/>
          </a:bodyPr>
          <a:lstStyle/>
          <a:p>
            <a:pPr marL="285750" indent="-285750" algn="just">
              <a:lnSpc>
                <a:spcPct val="114000"/>
              </a:lnSpc>
              <a:buFont typeface="Arial" panose="020B0604020202020204" pitchFamily="34" charset="0"/>
              <a:buChar char="•"/>
            </a:pPr>
            <a:r>
              <a:rPr lang="zh-CN" altLang="en-US" sz="1600" dirty="0">
                <a:solidFill>
                  <a:prstClr val="black"/>
                </a:solidFill>
                <a:latin typeface="微软雅黑" panose="020B0503020204020204" pitchFamily="34" charset="-122"/>
                <a:ea typeface="微软雅黑" panose="020B0503020204020204" pitchFamily="34" charset="-122"/>
              </a:rPr>
              <a:t>本系统设计是以全局为出发点“以业务为导向，以数据为核心，以审核为重点，以应用为目的”作为总的设计理念，统筹规划，严格管理，并采用面向对象、面向服务、组件化和结构化等先进技术和方法，做到技术先进，系统完整，架构统一，结构开放，可扩展性强和数据安全。</a:t>
            </a:r>
          </a:p>
        </p:txBody>
      </p:sp>
    </p:spTree>
    <p:extLst>
      <p:ext uri="{BB962C8B-B14F-4D97-AF65-F5344CB8AC3E}">
        <p14:creationId xmlns:p14="http://schemas.microsoft.com/office/powerpoint/2010/main" val="30149917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10365</TotalTime>
  <Words>2058</Words>
  <Application>Microsoft Office PowerPoint</Application>
  <PresentationFormat>全屏显示(16:9)</PresentationFormat>
  <Paragraphs>248</Paragraphs>
  <Slides>41</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等线</vt:lpstr>
      <vt:lpstr>等线 Light</vt:lpstr>
      <vt:lpstr>黑体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错误信息快速定位: 当错误信息较多时，查找错误信息会十分不便。本系统会自动统计所有错误的条数，点击相应的错误编号可以直接跳转到该错误位置，并选中所有对应错误</vt:lpstr>
      <vt:lpstr>PowerPoint 演示文稿</vt:lpstr>
      <vt:lpstr>PowerPoint 演示文稿</vt:lpstr>
      <vt:lpstr>PowerPoint 演示文稿</vt:lpstr>
      <vt:lpstr>错误信息及统计内容导出为表格</vt:lpstr>
      <vt:lpstr>错误信息及统计内容导出为表格</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371</cp:revision>
  <dcterms:created xsi:type="dcterms:W3CDTF">2016-07-13T14:16:42Z</dcterms:created>
  <dcterms:modified xsi:type="dcterms:W3CDTF">2019-04-28T06:34:45Z</dcterms:modified>
</cp:coreProperties>
</file>